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60" r:id="rId4"/>
  </p:sldMasterIdLst>
  <p:notesMasterIdLst>
    <p:notesMasterId r:id="rId33"/>
  </p:notesMasterIdLst>
  <p:sldIdLst>
    <p:sldId id="259" r:id="rId5"/>
    <p:sldId id="289" r:id="rId6"/>
    <p:sldId id="290" r:id="rId7"/>
    <p:sldId id="291" r:id="rId8"/>
    <p:sldId id="292" r:id="rId9"/>
    <p:sldId id="294" r:id="rId10"/>
    <p:sldId id="261" r:id="rId11"/>
    <p:sldId id="262" r:id="rId12"/>
    <p:sldId id="272" r:id="rId13"/>
    <p:sldId id="273" r:id="rId14"/>
    <p:sldId id="263" r:id="rId15"/>
    <p:sldId id="265" r:id="rId16"/>
    <p:sldId id="268" r:id="rId17"/>
    <p:sldId id="269" r:id="rId18"/>
    <p:sldId id="274" r:id="rId19"/>
    <p:sldId id="275" r:id="rId20"/>
    <p:sldId id="276" r:id="rId21"/>
    <p:sldId id="277" r:id="rId22"/>
    <p:sldId id="285" r:id="rId23"/>
    <p:sldId id="278" r:id="rId24"/>
    <p:sldId id="280" r:id="rId25"/>
    <p:sldId id="270" r:id="rId26"/>
    <p:sldId id="296" r:id="rId27"/>
    <p:sldId id="271" r:id="rId28"/>
    <p:sldId id="286" r:id="rId29"/>
    <p:sldId id="283" r:id="rId30"/>
    <p:sldId id="297" r:id="rId31"/>
    <p:sldId id="29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4141F0-1C12-4765-89C9-72C617A84A6E}" v="72" dt="2020-07-17T17:32:45.9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1" autoAdjust="0"/>
    <p:restoredTop sz="94660"/>
  </p:normalViewPr>
  <p:slideViewPr>
    <p:cSldViewPr snapToGrid="0">
      <p:cViewPr varScale="1">
        <p:scale>
          <a:sx n="107" d="100"/>
          <a:sy n="107" d="100"/>
        </p:scale>
        <p:origin x="-102" y="-21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B987B-6643-43AA-9B56-509B80CCD0F3}" type="datetimeFigureOut">
              <a:rPr lang="en-US" smtClean="0"/>
              <a:t>8/7/2020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0D42F3-CDD5-4B19-B3DB-7C5223465AF0}" type="slidenum">
              <a:rPr lang="en-US" smtClean="0"/>
              <a:t>‹#›</a:t>
            </a:fld>
            <a:endParaRPr lang="en-US" dirty="0"/>
          </a:p>
        </p:txBody>
      </p:sp>
    </p:spTree>
    <p:extLst>
      <p:ext uri="{BB962C8B-B14F-4D97-AF65-F5344CB8AC3E}">
        <p14:creationId xmlns:p14="http://schemas.microsoft.com/office/powerpoint/2010/main" val="481058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2F5248-46FB-4B21-86CC-193094DCEFA0}" type="datetime1">
              <a:rPr lang="en-US" smtClean="0"/>
              <a:t>8/7/2020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D1CC9A-5A1F-4B55-A065-BB4E65346D4D}" type="datetime1">
              <a:rPr lang="en-US" smtClean="0"/>
              <a:t>8/7/2020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F9D0E3-2BD6-4254-82D0-8E1441667E33}" type="datetime1">
              <a:rPr lang="en-US" smtClean="0"/>
              <a:t>8/7/2020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BCEC5-CE1B-4617-82D6-65BD0F5B07A5}" type="datetime1">
              <a:rPr lang="en-US" smtClean="0"/>
              <a:t>8/7/2020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0011BD-7957-4CF3-8BCA-9A385F7F00A0}" type="datetime1">
              <a:rPr lang="en-US" smtClean="0"/>
              <a:t>8/7/2020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4D1E35-9E29-4BA2-8650-B8DF2FB8418A}" type="datetime1">
              <a:rPr lang="en-US" smtClean="0"/>
              <a:t>8/7/2020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0E36BE-4641-4FC6-BB34-6A020DAA3E16}" type="datetime1">
              <a:rPr lang="en-US" smtClean="0"/>
              <a:t>8/7/2020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3F94D2-0D2E-4C87-8168-ED920BF6FA52}" type="datetime1">
              <a:rPr lang="en-US" smtClean="0"/>
              <a:t>8/7/2020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1893852E-F5CF-4AEE-8E73-07BBAD90892A}" type="datetime1">
              <a:rPr lang="en-US" smtClean="0"/>
              <a:t>8/7/2020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DCBE78-9AC4-4210-8A68-53918CCA97CC}" type="datetime1">
              <a:rPr lang="en-US" smtClean="0"/>
              <a:t>8/7/2020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9BF09E-DD05-437F-9F41-BFC11A888A78}" type="datetime1">
              <a:rPr lang="en-US" smtClean="0"/>
              <a:t>8/7/2020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C3E312BF-6E7B-46F2-B83A-98982FB970FA}" type="datetime1">
              <a:rPr lang="en-US" smtClean="0"/>
              <a:t>8/7/2020</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63" r:id="rId1"/>
    <p:sldLayoutId id="2147483650" r:id="rId2"/>
    <p:sldLayoutId id="2147483651" r:id="rId3"/>
    <p:sldLayoutId id="2147483652" r:id="rId4"/>
    <p:sldLayoutId id="2147483653" r:id="rId5"/>
    <p:sldLayoutId id="2147483654" r:id="rId6"/>
    <p:sldLayoutId id="2147483661" r:id="rId7"/>
    <p:sldLayoutId id="2147483656" r:id="rId8"/>
    <p:sldLayoutId id="2147483662"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artbycorby.etsy.com/"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image" Target="../media/image18.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nurturingart.com/"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26.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image" Target="../media/image11.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image" Target="../media/image12.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xmlns="" id="{8F3CF990-ACB8-443A-BB74-D36EC8A00B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a:extLst>
              <a:ext uri="{FF2B5EF4-FFF2-40B4-BE49-F238E27FC236}">
                <a16:creationId xmlns:a16="http://schemas.microsoft.com/office/drawing/2014/main" xmlns="" id="{00B98862-BEE1-44FB-A335-A1B9106B445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a:ext>
            </a:extLst>
          </a:blip>
          <a:stretch>
            <a:fillRect/>
          </a:stretch>
        </p:blipFill>
        <p:spPr>
          <a:xfrm>
            <a:off x="2831794" y="2105202"/>
            <a:ext cx="9360205" cy="4752798"/>
          </a:xfrm>
          <a:prstGeom prst="rect">
            <a:avLst/>
          </a:prstGeom>
          <a:noFill/>
        </p:spPr>
      </p:pic>
      <p:sp>
        <p:nvSpPr>
          <p:cNvPr id="50" name="Freeform: Shape 49">
            <a:extLst>
              <a:ext uri="{FF2B5EF4-FFF2-40B4-BE49-F238E27FC236}">
                <a16:creationId xmlns:a16="http://schemas.microsoft.com/office/drawing/2014/main" xmlns="" id="{65F94F98-3A57-49AA-838E-91AAF600B6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52" name="Picture 51">
            <a:extLst>
              <a:ext uri="{FF2B5EF4-FFF2-40B4-BE49-F238E27FC236}">
                <a16:creationId xmlns:a16="http://schemas.microsoft.com/office/drawing/2014/main" xmlns="" id="{7185CF21-0594-48C0-9F3E-254D6BCE9D9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a:ext>
            </a:extLst>
          </a:blip>
          <a:stretch>
            <a:fillRect/>
          </a:stretch>
        </p:blipFill>
        <p:spPr>
          <a:xfrm>
            <a:off x="45489" y="-5487"/>
            <a:ext cx="12189867" cy="6858000"/>
          </a:xfrm>
          <a:prstGeom prst="rect">
            <a:avLst/>
          </a:prstGeom>
        </p:spPr>
      </p:pic>
      <p:sp>
        <p:nvSpPr>
          <p:cNvPr id="54" name="Rectangle 53">
            <a:extLst>
              <a:ext uri="{FF2B5EF4-FFF2-40B4-BE49-F238E27FC236}">
                <a16:creationId xmlns:a16="http://schemas.microsoft.com/office/drawing/2014/main" xmlns="" id="{A0B5529D-5CAA-4BF2-B5C9-34705E7661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 name="Freeform: Shape 55">
            <a:extLst>
              <a:ext uri="{FF2B5EF4-FFF2-40B4-BE49-F238E27FC236}">
                <a16:creationId xmlns:a16="http://schemas.microsoft.com/office/drawing/2014/main" xmlns="" id="{FBD68200-BC03-4015-860B-CD5C30CD76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58" name="Oval 57">
            <a:extLst>
              <a:ext uri="{FF2B5EF4-FFF2-40B4-BE49-F238E27FC236}">
                <a16:creationId xmlns:a16="http://schemas.microsoft.com/office/drawing/2014/main" xmlns="" id="{332A6F87-AC28-4AA8-B8A6-AEBC67BD0D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12D3C9CC-F0AD-4F56-9B0F-18ED29C3B4C9}"/>
              </a:ext>
            </a:extLst>
          </p:cNvPr>
          <p:cNvSpPr>
            <a:spLocks noGrp="1"/>
          </p:cNvSpPr>
          <p:nvPr>
            <p:ph type="ctrTitle"/>
          </p:nvPr>
        </p:nvSpPr>
        <p:spPr>
          <a:xfrm>
            <a:off x="1776891" y="1448024"/>
            <a:ext cx="7369642" cy="3608480"/>
          </a:xfrm>
        </p:spPr>
        <p:txBody>
          <a:bodyPr>
            <a:normAutofit/>
          </a:bodyPr>
          <a:lstStyle/>
          <a:p>
            <a:pPr algn="l"/>
            <a:r>
              <a:rPr lang="en-US" sz="8000" dirty="0"/>
              <a:t>Becoming a Compassionate Presence</a:t>
            </a:r>
          </a:p>
        </p:txBody>
      </p:sp>
      <p:pic>
        <p:nvPicPr>
          <p:cNvPr id="12" name="Picture 11">
            <a:extLst>
              <a:ext uri="{FF2B5EF4-FFF2-40B4-BE49-F238E27FC236}">
                <a16:creationId xmlns:a16="http://schemas.microsoft.com/office/drawing/2014/main" xmlns="" id="{2B3A5EF2-BFEA-4896-B548-1BDBD8F28D9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6619750" y="3935320"/>
            <a:ext cx="4506119" cy="17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624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2052" name="Picture 4" descr="woman in eyeglasses wearing floral dress">
            <a:extLst>
              <a:ext uri="{FF2B5EF4-FFF2-40B4-BE49-F238E27FC236}">
                <a16:creationId xmlns:a16="http://schemas.microsoft.com/office/drawing/2014/main" xmlns="" id="{4B239B86-72C1-4917-9624-0735DB48CCA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06479" y="10"/>
            <a:ext cx="1037904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B24D9D8B-AEB5-40B1-84EC-E81E82A3F8FA}"/>
              </a:ext>
            </a:extLst>
          </p:cNvPr>
          <p:cNvSpPr txBox="1"/>
          <p:nvPr/>
        </p:nvSpPr>
        <p:spPr>
          <a:xfrm>
            <a:off x="1139687" y="6334539"/>
            <a:ext cx="2451652" cy="338554"/>
          </a:xfrm>
          <a:prstGeom prst="rect">
            <a:avLst/>
          </a:prstGeom>
          <a:noFill/>
        </p:spPr>
        <p:txBody>
          <a:bodyPr wrap="square" rtlCol="0">
            <a:spAutoFit/>
          </a:bodyPr>
          <a:lstStyle/>
          <a:p>
            <a:endParaRPr lang="en-US" sz="1600" dirty="0">
              <a:solidFill>
                <a:schemeClr val="tx1">
                  <a:lumMod val="50000"/>
                </a:schemeClr>
              </a:solidFill>
            </a:endParaRPr>
          </a:p>
        </p:txBody>
      </p:sp>
    </p:spTree>
    <p:extLst>
      <p:ext uri="{BB962C8B-B14F-4D97-AF65-F5344CB8AC3E}">
        <p14:creationId xmlns:p14="http://schemas.microsoft.com/office/powerpoint/2010/main" val="4255152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253F568-D673-4316-ACF8-4C902671889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60135" y="646329"/>
            <a:ext cx="7177163" cy="531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8D49F575-1465-452E-973F-81B4F444C669}"/>
              </a:ext>
            </a:extLst>
          </p:cNvPr>
          <p:cNvSpPr txBox="1"/>
          <p:nvPr/>
        </p:nvSpPr>
        <p:spPr>
          <a:xfrm>
            <a:off x="1080542" y="1889083"/>
            <a:ext cx="3686330" cy="584775"/>
          </a:xfrm>
          <a:prstGeom prst="rect">
            <a:avLst/>
          </a:prstGeom>
          <a:noFill/>
        </p:spPr>
        <p:txBody>
          <a:bodyPr wrap="square" rtlCol="0">
            <a:spAutoFit/>
          </a:bodyPr>
          <a:lstStyle/>
          <a:p>
            <a:r>
              <a:rPr lang="en-US" sz="3200" dirty="0"/>
              <a:t>SPACIOUSNESS</a:t>
            </a:r>
          </a:p>
        </p:txBody>
      </p:sp>
      <p:sp>
        <p:nvSpPr>
          <p:cNvPr id="5" name="TextBox 4">
            <a:extLst>
              <a:ext uri="{FF2B5EF4-FFF2-40B4-BE49-F238E27FC236}">
                <a16:creationId xmlns:a16="http://schemas.microsoft.com/office/drawing/2014/main" xmlns="" id="{6758452D-B5BA-44F4-A1D7-55DD7ECDDA65}"/>
              </a:ext>
            </a:extLst>
          </p:cNvPr>
          <p:cNvSpPr txBox="1"/>
          <p:nvPr/>
        </p:nvSpPr>
        <p:spPr>
          <a:xfrm>
            <a:off x="1838483" y="2657330"/>
            <a:ext cx="1963711" cy="2062103"/>
          </a:xfrm>
          <a:prstGeom prst="rect">
            <a:avLst/>
          </a:prstGeom>
          <a:noFill/>
        </p:spPr>
        <p:txBody>
          <a:bodyPr wrap="square" rtlCol="0">
            <a:spAutoFit/>
          </a:bodyPr>
          <a:lstStyle/>
          <a:p>
            <a:pPr algn="ctr"/>
            <a:r>
              <a:rPr lang="en-US" sz="3200" dirty="0"/>
              <a:t>There is a space in myself for you.</a:t>
            </a:r>
          </a:p>
        </p:txBody>
      </p:sp>
      <p:sp>
        <p:nvSpPr>
          <p:cNvPr id="6" name="TextBox 5">
            <a:extLst>
              <a:ext uri="{FF2B5EF4-FFF2-40B4-BE49-F238E27FC236}">
                <a16:creationId xmlns:a16="http://schemas.microsoft.com/office/drawing/2014/main" xmlns="" id="{2B8D44BF-170D-4016-B173-997DD393E208}"/>
              </a:ext>
            </a:extLst>
          </p:cNvPr>
          <p:cNvSpPr txBox="1"/>
          <p:nvPr/>
        </p:nvSpPr>
        <p:spPr>
          <a:xfrm>
            <a:off x="6791461" y="5965416"/>
            <a:ext cx="5703778" cy="615553"/>
          </a:xfrm>
          <a:prstGeom prst="rect">
            <a:avLst/>
          </a:prstGeom>
          <a:noFill/>
        </p:spPr>
        <p:txBody>
          <a:bodyPr wrap="square" rtlCol="0">
            <a:spAutoFit/>
          </a:bodyPr>
          <a:lstStyle/>
          <a:p>
            <a:r>
              <a:rPr lang="en-US" sz="1600" dirty="0">
                <a:solidFill>
                  <a:schemeClr val="tx1">
                    <a:lumMod val="65000"/>
                  </a:schemeClr>
                </a:solidFill>
              </a:rPr>
              <a:t>Artist: Corby </a:t>
            </a:r>
            <a:r>
              <a:rPr lang="en-US" sz="1600" dirty="0" err="1">
                <a:solidFill>
                  <a:schemeClr val="tx1">
                    <a:lumMod val="65000"/>
                  </a:schemeClr>
                </a:solidFill>
              </a:rPr>
              <a:t>Eisbacher</a:t>
            </a:r>
            <a:r>
              <a:rPr lang="en-US" sz="1600" dirty="0">
                <a:solidFill>
                  <a:schemeClr val="tx1">
                    <a:lumMod val="65000"/>
                  </a:schemeClr>
                </a:solidFill>
              </a:rPr>
              <a:t>  </a:t>
            </a:r>
            <a:r>
              <a:rPr lang="en-US" sz="1600" dirty="0">
                <a:solidFill>
                  <a:schemeClr val="tx1">
                    <a:lumMod val="65000"/>
                  </a:schemeClr>
                </a:solidFill>
                <a:hlinkClick r:id="rId3">
                  <a:extLst>
                    <a:ext uri="{A12FA001-AC4F-418D-AE19-62706E023703}">
                      <ahyp:hlinkClr xmlns:ahyp="http://schemas.microsoft.com/office/drawing/2018/hyperlinkcolor" xmlns="" val="tx"/>
                    </a:ext>
                  </a:extLst>
                </a:hlinkClick>
              </a:rPr>
              <a:t>www.artbycorby.etsy.com</a:t>
            </a:r>
            <a:endParaRPr lang="en-US" sz="1600" dirty="0">
              <a:solidFill>
                <a:schemeClr val="tx1">
                  <a:lumMod val="65000"/>
                </a:schemeClr>
              </a:solidFill>
            </a:endParaRPr>
          </a:p>
          <a:p>
            <a:endParaRPr lang="en-US" dirty="0"/>
          </a:p>
        </p:txBody>
      </p:sp>
    </p:spTree>
    <p:extLst>
      <p:ext uri="{BB962C8B-B14F-4D97-AF65-F5344CB8AC3E}">
        <p14:creationId xmlns:p14="http://schemas.microsoft.com/office/powerpoint/2010/main" val="2511443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9" descr="Spiraling inside of a shell" title="Spiraling inside of a shell">
            <a:extLst>
              <a:ext uri="{FF2B5EF4-FFF2-40B4-BE49-F238E27FC236}">
                <a16:creationId xmlns:a16="http://schemas.microsoft.com/office/drawing/2014/main" xmlns="" id="{740FBE6A-DC2C-4537-B821-D0B05144714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6096000" cy="6857990"/>
          </a:xfrm>
          <a:prstGeom prst="rect">
            <a:avLst/>
          </a:prstGeom>
        </p:spPr>
      </p:pic>
      <p:sp>
        <p:nvSpPr>
          <p:cNvPr id="3" name="TextBox 2">
            <a:extLst>
              <a:ext uri="{FF2B5EF4-FFF2-40B4-BE49-F238E27FC236}">
                <a16:creationId xmlns:a16="http://schemas.microsoft.com/office/drawing/2014/main" xmlns="" id="{7A132CB9-ECE4-40F6-A096-2D77195B30D6}"/>
              </a:ext>
            </a:extLst>
          </p:cNvPr>
          <p:cNvSpPr txBox="1"/>
          <p:nvPr/>
        </p:nvSpPr>
        <p:spPr>
          <a:xfrm>
            <a:off x="6385810" y="1905495"/>
            <a:ext cx="4763386" cy="3046988"/>
          </a:xfrm>
          <a:prstGeom prst="rect">
            <a:avLst/>
          </a:prstGeom>
          <a:noFill/>
        </p:spPr>
        <p:txBody>
          <a:bodyPr wrap="square" rtlCol="0">
            <a:spAutoFit/>
          </a:bodyPr>
          <a:lstStyle/>
          <a:p>
            <a:pPr algn="ctr"/>
            <a:r>
              <a:rPr lang="en-US" sz="3200" dirty="0"/>
              <a:t>CONTEMPLATION</a:t>
            </a:r>
          </a:p>
          <a:p>
            <a:pPr algn="ctr"/>
            <a:endParaRPr lang="en-US" sz="3200" dirty="0"/>
          </a:p>
          <a:p>
            <a:pPr algn="ctr"/>
            <a:r>
              <a:rPr lang="en-US" sz="3200" dirty="0"/>
              <a:t>I am aware of what is before me and how connected I am </a:t>
            </a:r>
          </a:p>
          <a:p>
            <a:pPr algn="ctr"/>
            <a:r>
              <a:rPr lang="en-US" sz="3200" dirty="0"/>
              <a:t>to all that is.</a:t>
            </a:r>
          </a:p>
        </p:txBody>
      </p:sp>
    </p:spTree>
    <p:extLst>
      <p:ext uri="{BB962C8B-B14F-4D97-AF65-F5344CB8AC3E}">
        <p14:creationId xmlns:p14="http://schemas.microsoft.com/office/powerpoint/2010/main" val="1351132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DA9E8CC-6C73-43E6-AF09-B4B1083BCD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C6DFF5FD-BEF9-4B06-B7C2-58C5CFC92B3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xmlns="" id="{C9A18D1D-88E7-41EF-892F-C99BDEEE5E7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alphaModFix/>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xmlns="" id="{113E1A2F-E5D7-4888-BA8C-1CDDC7CE23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F625649A-4F9D-4D90-8F0A-433D7A1F68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A35B94A-0D18-4412-88F7-6A21F4FAD552}"/>
              </a:ext>
            </a:extLst>
          </p:cNvPr>
          <p:cNvSpPr>
            <a:spLocks noGrp="1"/>
          </p:cNvSpPr>
          <p:nvPr>
            <p:ph type="ctrTitle"/>
          </p:nvPr>
        </p:nvSpPr>
        <p:spPr>
          <a:xfrm>
            <a:off x="2106523" y="4983428"/>
            <a:ext cx="9211679" cy="718429"/>
          </a:xfrm>
        </p:spPr>
        <p:txBody>
          <a:bodyPr>
            <a:normAutofit/>
          </a:bodyPr>
          <a:lstStyle/>
          <a:p>
            <a:r>
              <a:rPr lang="en-US" sz="3600" dirty="0"/>
              <a:t>   COMMITMENT</a:t>
            </a:r>
          </a:p>
        </p:txBody>
      </p:sp>
      <p:sp>
        <p:nvSpPr>
          <p:cNvPr id="3" name="Subtitle 2">
            <a:extLst>
              <a:ext uri="{FF2B5EF4-FFF2-40B4-BE49-F238E27FC236}">
                <a16:creationId xmlns:a16="http://schemas.microsoft.com/office/drawing/2014/main" xmlns="" id="{24FF18E9-8255-402A-9F7D-E8A9532C6259}"/>
              </a:ext>
            </a:extLst>
          </p:cNvPr>
          <p:cNvSpPr>
            <a:spLocks noGrp="1"/>
          </p:cNvSpPr>
          <p:nvPr>
            <p:ph type="subTitle" idx="1"/>
          </p:nvPr>
        </p:nvSpPr>
        <p:spPr>
          <a:xfrm>
            <a:off x="411283" y="5494326"/>
            <a:ext cx="10818675" cy="883524"/>
          </a:xfrm>
        </p:spPr>
        <p:txBody>
          <a:bodyPr>
            <a:normAutofit fontScale="55000" lnSpcReduction="20000"/>
          </a:bodyPr>
          <a:lstStyle/>
          <a:p>
            <a:r>
              <a:rPr lang="en-US" sz="5100" dirty="0"/>
              <a:t>I focus and set my intention in order to hold the vision</a:t>
            </a:r>
          </a:p>
          <a:p>
            <a:r>
              <a:rPr lang="en-US" dirty="0"/>
              <a:t>.</a:t>
            </a:r>
          </a:p>
        </p:txBody>
      </p:sp>
      <p:sp>
        <p:nvSpPr>
          <p:cNvPr id="19" name="Rectangle 18">
            <a:extLst>
              <a:ext uri="{FF2B5EF4-FFF2-40B4-BE49-F238E27FC236}">
                <a16:creationId xmlns:a16="http://schemas.microsoft.com/office/drawing/2014/main" xmlns="" id="{B6F31202-25B1-43E6-94C1-CDCAFFE33C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laudia, right, with sponsored child Josesuan, center, and her mother, Evelin.">
            <a:extLst>
              <a:ext uri="{FF2B5EF4-FFF2-40B4-BE49-F238E27FC236}">
                <a16:creationId xmlns:a16="http://schemas.microsoft.com/office/drawing/2014/main" xmlns="" id="{43B113AD-C189-42A2-AD62-D1A39D8E0C61}"/>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r="-1"/>
          <a:stretch/>
        </p:blipFill>
        <p:spPr bwMode="auto">
          <a:xfrm>
            <a:off x="1006581" y="697300"/>
            <a:ext cx="10380133" cy="4030679"/>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xmlns="" id="{588507C5-B772-411D-B50E-0C075AD253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7560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useBgFill="1">
        <p:nvSpPr>
          <p:cNvPr id="39" name="Rectangle 9">
            <a:extLst>
              <a:ext uri="{FF2B5EF4-FFF2-40B4-BE49-F238E27FC236}">
                <a16:creationId xmlns:a16="http://schemas.microsoft.com/office/drawing/2014/main" xmlns="" id="{662F7B5F-69B9-41D9-BD9A-2A7F1118BD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11">
            <a:extLst>
              <a:ext uri="{FF2B5EF4-FFF2-40B4-BE49-F238E27FC236}">
                <a16:creationId xmlns:a16="http://schemas.microsoft.com/office/drawing/2014/main" xmlns="" id="{B484EE50-7D13-4A99-9152-609AE84ACF4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41" name="Picture 13">
            <a:extLst>
              <a:ext uri="{FF2B5EF4-FFF2-40B4-BE49-F238E27FC236}">
                <a16:creationId xmlns:a16="http://schemas.microsoft.com/office/drawing/2014/main" xmlns="" id="{8F607DBD-3FFF-424E-80D2-8061AC5FE79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alphaModFix/>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42" name="Rectangle 15">
            <a:extLst>
              <a:ext uri="{FF2B5EF4-FFF2-40B4-BE49-F238E27FC236}">
                <a16:creationId xmlns:a16="http://schemas.microsoft.com/office/drawing/2014/main" xmlns="" id="{0CA1AF17-15FE-4FB8-A4CB-942AC1349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7">
            <a:extLst>
              <a:ext uri="{FF2B5EF4-FFF2-40B4-BE49-F238E27FC236}">
                <a16:creationId xmlns:a16="http://schemas.microsoft.com/office/drawing/2014/main" xmlns="" id="{D901EDCD-40E3-40D5-BCE4-803F7A4D6E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9">
            <a:extLst>
              <a:ext uri="{FF2B5EF4-FFF2-40B4-BE49-F238E27FC236}">
                <a16:creationId xmlns:a16="http://schemas.microsoft.com/office/drawing/2014/main" xmlns="" id="{36E840EA-C6A5-48DA-A3B5-BE430C89C7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1F53953-0F42-4F07-B7C3-F86E4FFC2E56}"/>
              </a:ext>
            </a:extLst>
          </p:cNvPr>
          <p:cNvSpPr>
            <a:spLocks noGrp="1"/>
          </p:cNvSpPr>
          <p:nvPr>
            <p:ph type="ctrTitle"/>
          </p:nvPr>
        </p:nvSpPr>
        <p:spPr>
          <a:xfrm>
            <a:off x="1585845" y="2436618"/>
            <a:ext cx="3193644" cy="3244654"/>
          </a:xfrm>
        </p:spPr>
        <p:txBody>
          <a:bodyPr>
            <a:normAutofit fontScale="90000"/>
          </a:bodyPr>
          <a:lstStyle/>
          <a:p>
            <a:r>
              <a:rPr lang="en-US" sz="3600" dirty="0"/>
              <a:t>I have the  capacity </a:t>
            </a:r>
            <a:br>
              <a:rPr lang="en-US" sz="3600" dirty="0"/>
            </a:br>
            <a:r>
              <a:rPr lang="en-US" sz="3600" dirty="0"/>
              <a:t>to envision </a:t>
            </a:r>
            <a:br>
              <a:rPr lang="en-US" sz="3600" dirty="0"/>
            </a:br>
            <a:r>
              <a:rPr lang="en-US" sz="3600" dirty="0"/>
              <a:t>that which does not exist and </a:t>
            </a:r>
            <a:br>
              <a:rPr lang="en-US" sz="3600" dirty="0"/>
            </a:br>
            <a:r>
              <a:rPr lang="en-US" sz="3600" dirty="0"/>
              <a:t>to invite it to take form.</a:t>
            </a:r>
            <a:r>
              <a:rPr lang="en-US" sz="3200" dirty="0"/>
              <a:t> </a:t>
            </a:r>
            <a:r>
              <a:rPr lang="en-US" sz="2300" dirty="0"/>
              <a:t/>
            </a:r>
            <a:br>
              <a:rPr lang="en-US" sz="2300" dirty="0"/>
            </a:br>
            <a:endParaRPr lang="en-US" sz="2300" dirty="0"/>
          </a:p>
        </p:txBody>
      </p:sp>
      <p:sp>
        <p:nvSpPr>
          <p:cNvPr id="3" name="Subtitle 2">
            <a:extLst>
              <a:ext uri="{FF2B5EF4-FFF2-40B4-BE49-F238E27FC236}">
                <a16:creationId xmlns:a16="http://schemas.microsoft.com/office/drawing/2014/main" xmlns="" id="{A5C036CF-8298-4997-88E0-D1DED47E7EB2}"/>
              </a:ext>
            </a:extLst>
          </p:cNvPr>
          <p:cNvSpPr>
            <a:spLocks noGrp="1"/>
          </p:cNvSpPr>
          <p:nvPr>
            <p:ph type="subTitle" idx="1"/>
          </p:nvPr>
        </p:nvSpPr>
        <p:spPr>
          <a:xfrm>
            <a:off x="1881506" y="1592363"/>
            <a:ext cx="2919776" cy="715778"/>
          </a:xfrm>
        </p:spPr>
        <p:txBody>
          <a:bodyPr>
            <a:noAutofit/>
          </a:bodyPr>
          <a:lstStyle/>
          <a:p>
            <a:r>
              <a:rPr lang="en-US" sz="3200" dirty="0"/>
              <a:t>IMAGINATION</a:t>
            </a:r>
          </a:p>
        </p:txBody>
      </p:sp>
      <p:pic>
        <p:nvPicPr>
          <p:cNvPr id="5" name="Picture 4" descr="A hand holding a frog&#10;&#10;Description automatically generated">
            <a:extLst>
              <a:ext uri="{FF2B5EF4-FFF2-40B4-BE49-F238E27FC236}">
                <a16:creationId xmlns:a16="http://schemas.microsoft.com/office/drawing/2014/main" xmlns="" id="{76F8565D-B89C-491C-B192-FE82C0EF1A5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44747" y="647191"/>
            <a:ext cx="5297322" cy="5564284"/>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45" name="Rectangle 21">
            <a:extLst>
              <a:ext uri="{FF2B5EF4-FFF2-40B4-BE49-F238E27FC236}">
                <a16:creationId xmlns:a16="http://schemas.microsoft.com/office/drawing/2014/main" xmlns="" id="{84AC7A41-04AF-4CF9-A478-43411F9B58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818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72" name="Picture 83">
            <a:extLst>
              <a:ext uri="{FF2B5EF4-FFF2-40B4-BE49-F238E27FC236}">
                <a16:creationId xmlns:a16="http://schemas.microsoft.com/office/drawing/2014/main" xmlns="" id="{2FA3880A-8D8F-466C-A4A1-F07BCDD3719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173" name="Picture 85">
            <a:extLst>
              <a:ext uri="{FF2B5EF4-FFF2-40B4-BE49-F238E27FC236}">
                <a16:creationId xmlns:a16="http://schemas.microsoft.com/office/drawing/2014/main" xmlns="" id="{3C0A64CB-20A1-4508-B568-284EB04F78E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174" name="Rectangle 87">
            <a:extLst>
              <a:ext uri="{FF2B5EF4-FFF2-40B4-BE49-F238E27FC236}">
                <a16:creationId xmlns:a16="http://schemas.microsoft.com/office/drawing/2014/main" xmlns="" id="{8DA14841-53A4-4935-BE65-C8373B8A6D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 name="Rectangle 89">
            <a:extLst>
              <a:ext uri="{FF2B5EF4-FFF2-40B4-BE49-F238E27FC236}">
                <a16:creationId xmlns:a16="http://schemas.microsoft.com/office/drawing/2014/main" xmlns="" id="{9877C2CF-B2DD-41C8-8B5E-152673376B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 name="Rectangle 91">
            <a:extLst>
              <a:ext uri="{FF2B5EF4-FFF2-40B4-BE49-F238E27FC236}">
                <a16:creationId xmlns:a16="http://schemas.microsoft.com/office/drawing/2014/main" xmlns="" id="{D377EE36-E59D-4778-8F99-4B470DA4A3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 name="Rectangle 93">
            <a:extLst>
              <a:ext uri="{FF2B5EF4-FFF2-40B4-BE49-F238E27FC236}">
                <a16:creationId xmlns:a16="http://schemas.microsoft.com/office/drawing/2014/main" xmlns="" id="{2586C6C5-47AF-450A-932D-880EF823E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 name="TextBox 95">
            <a:extLst>
              <a:ext uri="{FF2B5EF4-FFF2-40B4-BE49-F238E27FC236}">
                <a16:creationId xmlns:a16="http://schemas.microsoft.com/office/drawing/2014/main" xmlns="" id="{A587901A-AA64-4940-9803-F67677851150}"/>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179" name="Rectangle 97">
            <a:extLst>
              <a:ext uri="{FF2B5EF4-FFF2-40B4-BE49-F238E27FC236}">
                <a16:creationId xmlns:a16="http://schemas.microsoft.com/office/drawing/2014/main" xmlns="" id="{4DA9E8CC-6C73-43E6-AF09-B4B1083BCD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0" name="Picture 99">
            <a:extLst>
              <a:ext uri="{FF2B5EF4-FFF2-40B4-BE49-F238E27FC236}">
                <a16:creationId xmlns:a16="http://schemas.microsoft.com/office/drawing/2014/main" xmlns="" id="{C6DFF5FD-BEF9-4B06-B7C2-58C5CFC92B3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181" name="Picture 101">
            <a:extLst>
              <a:ext uri="{FF2B5EF4-FFF2-40B4-BE49-F238E27FC236}">
                <a16:creationId xmlns:a16="http://schemas.microsoft.com/office/drawing/2014/main" xmlns="" id="{C9A18D1D-88E7-41EF-892F-C99BDEEE5E7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alphaModFix/>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182" name="Rectangle 103">
            <a:extLst>
              <a:ext uri="{FF2B5EF4-FFF2-40B4-BE49-F238E27FC236}">
                <a16:creationId xmlns:a16="http://schemas.microsoft.com/office/drawing/2014/main" xmlns="" id="{113E1A2F-E5D7-4888-BA8C-1CDDC7CE23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05">
            <a:extLst>
              <a:ext uri="{FF2B5EF4-FFF2-40B4-BE49-F238E27FC236}">
                <a16:creationId xmlns:a16="http://schemas.microsoft.com/office/drawing/2014/main" xmlns="" id="{F625649A-4F9D-4D90-8F0A-433D7A1F68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099ED30-B4B1-4363-8F32-1E44486BE40B}"/>
              </a:ext>
            </a:extLst>
          </p:cNvPr>
          <p:cNvSpPr txBox="1"/>
          <p:nvPr/>
        </p:nvSpPr>
        <p:spPr>
          <a:xfrm>
            <a:off x="1080638" y="4946195"/>
            <a:ext cx="9685276" cy="883524"/>
          </a:xfrm>
          <a:prstGeom prst="rect">
            <a:avLst/>
          </a:prstGeom>
        </p:spPr>
        <p:txBody>
          <a:bodyPr vert="horz" lIns="91440" tIns="45720" rIns="91440" bIns="45720" rtlCol="0" anchor="t">
            <a:normAutofit fontScale="70000" lnSpcReduction="20000"/>
          </a:bodyPr>
          <a:lstStyle/>
          <a:p>
            <a:pPr algn="r" defTabSz="914400">
              <a:lnSpc>
                <a:spcPct val="90000"/>
              </a:lnSpc>
              <a:spcBef>
                <a:spcPct val="0"/>
              </a:spcBef>
              <a:spcAft>
                <a:spcPts val="600"/>
              </a:spcAft>
            </a:pPr>
            <a:r>
              <a:rPr lang="en-US" sz="4100" dirty="0">
                <a:latin typeface="+mj-lt"/>
                <a:ea typeface="+mj-ea"/>
                <a:cs typeface="+mj-cs"/>
              </a:rPr>
              <a:t>For God so loved the world that he gave his only Son… </a:t>
            </a:r>
          </a:p>
          <a:p>
            <a:pPr algn="r" defTabSz="914400">
              <a:lnSpc>
                <a:spcPct val="90000"/>
              </a:lnSpc>
              <a:spcBef>
                <a:spcPct val="0"/>
              </a:spcBef>
              <a:spcAft>
                <a:spcPts val="600"/>
              </a:spcAft>
            </a:pPr>
            <a:r>
              <a:rPr lang="en-US" sz="2600" dirty="0">
                <a:latin typeface="+mj-lt"/>
                <a:ea typeface="+mj-ea"/>
                <a:cs typeface="+mj-cs"/>
              </a:rPr>
              <a:t>						John 3:16</a:t>
            </a:r>
          </a:p>
        </p:txBody>
      </p:sp>
      <p:sp>
        <p:nvSpPr>
          <p:cNvPr id="184" name="Rectangle 107">
            <a:extLst>
              <a:ext uri="{FF2B5EF4-FFF2-40B4-BE49-F238E27FC236}">
                <a16:creationId xmlns:a16="http://schemas.microsoft.com/office/drawing/2014/main" xmlns="" id="{B6F31202-25B1-43E6-94C1-CDCAFFE33C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picture containing looking, small, bear, cat&#10;&#10;Description automatically generated">
            <a:extLst>
              <a:ext uri="{FF2B5EF4-FFF2-40B4-BE49-F238E27FC236}">
                <a16:creationId xmlns:a16="http://schemas.microsoft.com/office/drawing/2014/main" xmlns="" id="{456424DB-19CC-4FEE-9764-29200EDD2E1F}"/>
              </a:ext>
            </a:extLst>
          </p:cNvPr>
          <p:cNvPicPr>
            <a:picLocks noGrp="1" noChangeAspect="1"/>
          </p:cNvPicPr>
          <p:nvPr>
            <p:ph type="pic" idx="1"/>
          </p:nvPr>
        </p:nvPicPr>
        <p:blipFill rotWithShape="1">
          <a:blip r:embed="rId5" cstate="print">
            <a:extLst>
              <a:ext uri="{28A0092B-C50C-407E-A947-70E740481C1C}">
                <a14:useLocalDpi xmlns:a14="http://schemas.microsoft.com/office/drawing/2010/main"/>
              </a:ext>
            </a:extLst>
          </a:blip>
          <a:srcRect r="-1"/>
          <a:stretch/>
        </p:blipFill>
        <p:spPr>
          <a:xfrm>
            <a:off x="1005401" y="531513"/>
            <a:ext cx="10380133" cy="4030679"/>
          </a:xfrm>
          <a:prstGeom prst="rect">
            <a:avLst/>
          </a:prstGeom>
          <a:ln>
            <a:solidFill>
              <a:schemeClr val="accent6"/>
            </a:solidFill>
          </a:ln>
        </p:spPr>
      </p:pic>
      <p:sp>
        <p:nvSpPr>
          <p:cNvPr id="185" name="Rectangle 109">
            <a:extLst>
              <a:ext uri="{FF2B5EF4-FFF2-40B4-BE49-F238E27FC236}">
                <a16:creationId xmlns:a16="http://schemas.microsoft.com/office/drawing/2014/main" xmlns="" id="{588507C5-B772-411D-B50E-0C075AD253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6216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3" name="Picture 2" descr="A picture containing outdoor, animal, green, branch&#10;&#10;Description automatically generated">
            <a:extLst>
              <a:ext uri="{FF2B5EF4-FFF2-40B4-BE49-F238E27FC236}">
                <a16:creationId xmlns:a16="http://schemas.microsoft.com/office/drawing/2014/main" xmlns="" id="{FC2097F5-CBC1-477C-8D6E-ADDB886A98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2781087" y="-1760521"/>
            <a:ext cx="6858000" cy="10379041"/>
          </a:xfrm>
          <a:prstGeom prst="rect">
            <a:avLst/>
          </a:prstGeom>
        </p:spPr>
      </p:pic>
      <p:pic>
        <p:nvPicPr>
          <p:cNvPr id="4100" name="Picture 4" descr="Image result for wangari maathai photos">
            <a:extLst>
              <a:ext uri="{FF2B5EF4-FFF2-40B4-BE49-F238E27FC236}">
                <a16:creationId xmlns:a16="http://schemas.microsoft.com/office/drawing/2014/main" xmlns="" id="{7B99EB2A-35B0-4303-ABB4-8E0139BDC7A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12481" y="1455834"/>
            <a:ext cx="2616590" cy="39463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7F720AC1-5EAD-446E-8FF7-1481F6852E90}"/>
              </a:ext>
            </a:extLst>
          </p:cNvPr>
          <p:cNvSpPr/>
          <p:nvPr/>
        </p:nvSpPr>
        <p:spPr>
          <a:xfrm>
            <a:off x="8304944" y="773115"/>
            <a:ext cx="2866490" cy="584775"/>
          </a:xfrm>
          <a:prstGeom prst="rect">
            <a:avLst/>
          </a:prstGeom>
        </p:spPr>
        <p:txBody>
          <a:bodyPr wrap="none">
            <a:spAutoFit/>
          </a:bodyPr>
          <a:lstStyle/>
          <a:p>
            <a:r>
              <a:rPr lang="en-US" sz="3200" dirty="0"/>
              <a:t>IMAGINATION</a:t>
            </a:r>
          </a:p>
        </p:txBody>
      </p:sp>
      <p:sp>
        <p:nvSpPr>
          <p:cNvPr id="2" name="TextBox 1">
            <a:extLst>
              <a:ext uri="{FF2B5EF4-FFF2-40B4-BE49-F238E27FC236}">
                <a16:creationId xmlns:a16="http://schemas.microsoft.com/office/drawing/2014/main" xmlns="" id="{DF295AB4-0BA5-4139-A384-3B73DFBB6A5B}"/>
              </a:ext>
            </a:extLst>
          </p:cNvPr>
          <p:cNvSpPr txBox="1"/>
          <p:nvPr/>
        </p:nvSpPr>
        <p:spPr>
          <a:xfrm>
            <a:off x="8554844" y="5668417"/>
            <a:ext cx="2616590" cy="461665"/>
          </a:xfrm>
          <a:prstGeom prst="rect">
            <a:avLst/>
          </a:prstGeom>
          <a:noFill/>
        </p:spPr>
        <p:txBody>
          <a:bodyPr wrap="square" rtlCol="0">
            <a:spAutoFit/>
          </a:bodyPr>
          <a:lstStyle/>
          <a:p>
            <a:r>
              <a:rPr lang="en-US" sz="2400" dirty="0"/>
              <a:t>Wangari Maathai</a:t>
            </a:r>
          </a:p>
        </p:txBody>
      </p:sp>
    </p:spTree>
    <p:extLst>
      <p:ext uri="{BB962C8B-B14F-4D97-AF65-F5344CB8AC3E}">
        <p14:creationId xmlns:p14="http://schemas.microsoft.com/office/powerpoint/2010/main" val="4012489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D7C7BA2-F7E3-4F30-A3A9-603E883ACB29}"/>
              </a:ext>
            </a:extLst>
          </p:cNvPr>
          <p:cNvSpPr/>
          <p:nvPr/>
        </p:nvSpPr>
        <p:spPr>
          <a:xfrm>
            <a:off x="6584504" y="3229993"/>
            <a:ext cx="3365024" cy="646331"/>
          </a:xfrm>
          <a:prstGeom prst="rect">
            <a:avLst/>
          </a:prstGeom>
        </p:spPr>
        <p:txBody>
          <a:bodyPr wrap="none">
            <a:spAutoFit/>
          </a:bodyPr>
          <a:lstStyle/>
          <a:p>
            <a:r>
              <a:rPr lang="en-US" sz="3600" dirty="0"/>
              <a:t>COMMITMENT</a:t>
            </a:r>
          </a:p>
        </p:txBody>
      </p:sp>
      <p:sp>
        <p:nvSpPr>
          <p:cNvPr id="3" name="Rectangle 2">
            <a:extLst>
              <a:ext uri="{FF2B5EF4-FFF2-40B4-BE49-F238E27FC236}">
                <a16:creationId xmlns:a16="http://schemas.microsoft.com/office/drawing/2014/main" xmlns="" id="{50632E38-E52B-48B0-AB20-66760FF7217F}"/>
              </a:ext>
            </a:extLst>
          </p:cNvPr>
          <p:cNvSpPr/>
          <p:nvPr/>
        </p:nvSpPr>
        <p:spPr>
          <a:xfrm>
            <a:off x="5837505" y="3938139"/>
            <a:ext cx="4859022" cy="954107"/>
          </a:xfrm>
          <a:prstGeom prst="rect">
            <a:avLst/>
          </a:prstGeom>
        </p:spPr>
        <p:txBody>
          <a:bodyPr wrap="none">
            <a:spAutoFit/>
          </a:bodyPr>
          <a:lstStyle/>
          <a:p>
            <a:pPr algn="ctr"/>
            <a:r>
              <a:rPr lang="en-US" sz="2800" dirty="0"/>
              <a:t>  I focus and set my intention </a:t>
            </a:r>
          </a:p>
          <a:p>
            <a:pPr algn="ctr"/>
            <a:r>
              <a:rPr lang="en-US" sz="2800" dirty="0"/>
              <a:t>in order to hold the vision</a:t>
            </a:r>
          </a:p>
        </p:txBody>
      </p:sp>
      <p:sp>
        <p:nvSpPr>
          <p:cNvPr id="4" name="TextBox 3">
            <a:extLst>
              <a:ext uri="{FF2B5EF4-FFF2-40B4-BE49-F238E27FC236}">
                <a16:creationId xmlns:a16="http://schemas.microsoft.com/office/drawing/2014/main" xmlns="" id="{17603414-9525-41AA-BFA1-44C8939E74CC}"/>
              </a:ext>
            </a:extLst>
          </p:cNvPr>
          <p:cNvSpPr txBox="1"/>
          <p:nvPr/>
        </p:nvSpPr>
        <p:spPr>
          <a:xfrm flipH="1">
            <a:off x="6096000" y="2044793"/>
            <a:ext cx="4446477" cy="461665"/>
          </a:xfrm>
          <a:prstGeom prst="rect">
            <a:avLst/>
          </a:prstGeom>
          <a:noFill/>
        </p:spPr>
        <p:txBody>
          <a:bodyPr wrap="square" rtlCol="0">
            <a:spAutoFit/>
          </a:bodyPr>
          <a:lstStyle/>
          <a:p>
            <a:r>
              <a:rPr lang="en-US" sz="2400" dirty="0"/>
              <a:t>Dorothy </a:t>
            </a:r>
            <a:r>
              <a:rPr lang="en-US" sz="2400" dirty="0" err="1"/>
              <a:t>Stang</a:t>
            </a:r>
            <a:r>
              <a:rPr lang="en-US" sz="2400" dirty="0"/>
              <a:t> SND de Namur</a:t>
            </a:r>
          </a:p>
        </p:txBody>
      </p:sp>
      <p:pic>
        <p:nvPicPr>
          <p:cNvPr id="2052" name="Picture 4" descr="10th anniversary of the death of Dorothy Stang, SND - Notre Dame ...">
            <a:extLst>
              <a:ext uri="{FF2B5EF4-FFF2-40B4-BE49-F238E27FC236}">
                <a16:creationId xmlns:a16="http://schemas.microsoft.com/office/drawing/2014/main" xmlns="" id="{8E537F80-3DEB-43F3-BBDD-B0BCF909C69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7242" y="770828"/>
            <a:ext cx="4257310" cy="5316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024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2050" name="Picture 2" descr="Image result for karen armstrong charter for compassion">
            <a:extLst>
              <a:ext uri="{FF2B5EF4-FFF2-40B4-BE49-F238E27FC236}">
                <a16:creationId xmlns:a16="http://schemas.microsoft.com/office/drawing/2014/main" xmlns="" id="{66D45491-A873-47D3-98E8-0956366D0302}"/>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95207" y="760463"/>
            <a:ext cx="10681321" cy="37918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C713E48A-527D-49A4-97B9-84506B3989CC}"/>
              </a:ext>
            </a:extLst>
          </p:cNvPr>
          <p:cNvSpPr txBox="1"/>
          <p:nvPr/>
        </p:nvSpPr>
        <p:spPr>
          <a:xfrm>
            <a:off x="5936790" y="5204986"/>
            <a:ext cx="4876983" cy="1200329"/>
          </a:xfrm>
          <a:prstGeom prst="rect">
            <a:avLst/>
          </a:prstGeom>
          <a:noFill/>
        </p:spPr>
        <p:txBody>
          <a:bodyPr wrap="square" rtlCol="0">
            <a:spAutoFit/>
          </a:bodyPr>
          <a:lstStyle/>
          <a:p>
            <a:pPr algn="ctr"/>
            <a:r>
              <a:rPr lang="en-US" sz="2400" dirty="0"/>
              <a:t>I am aware of what is before me and how connected I am </a:t>
            </a:r>
          </a:p>
          <a:p>
            <a:pPr algn="ctr"/>
            <a:r>
              <a:rPr lang="en-US" sz="2400" dirty="0"/>
              <a:t>to all that is.</a:t>
            </a:r>
          </a:p>
        </p:txBody>
      </p:sp>
      <p:sp>
        <p:nvSpPr>
          <p:cNvPr id="2" name="TextBox 1">
            <a:extLst>
              <a:ext uri="{FF2B5EF4-FFF2-40B4-BE49-F238E27FC236}">
                <a16:creationId xmlns:a16="http://schemas.microsoft.com/office/drawing/2014/main" xmlns="" id="{04578247-A96C-424C-9941-523FFE90B4D9}"/>
              </a:ext>
            </a:extLst>
          </p:cNvPr>
          <p:cNvSpPr txBox="1"/>
          <p:nvPr/>
        </p:nvSpPr>
        <p:spPr>
          <a:xfrm>
            <a:off x="1722784" y="5090731"/>
            <a:ext cx="4214006" cy="584775"/>
          </a:xfrm>
          <a:prstGeom prst="rect">
            <a:avLst/>
          </a:prstGeom>
          <a:noFill/>
        </p:spPr>
        <p:txBody>
          <a:bodyPr wrap="square" rtlCol="0">
            <a:spAutoFit/>
          </a:bodyPr>
          <a:lstStyle/>
          <a:p>
            <a:r>
              <a:rPr lang="en-US" sz="3200" dirty="0"/>
              <a:t>CONTEMPLATION</a:t>
            </a:r>
          </a:p>
        </p:txBody>
      </p:sp>
    </p:spTree>
    <p:extLst>
      <p:ext uri="{BB962C8B-B14F-4D97-AF65-F5344CB8AC3E}">
        <p14:creationId xmlns:p14="http://schemas.microsoft.com/office/powerpoint/2010/main" val="2204459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outdoor, man, wooden&#10;&#10;Description automatically generated">
            <a:extLst>
              <a:ext uri="{FF2B5EF4-FFF2-40B4-BE49-F238E27FC236}">
                <a16:creationId xmlns:a16="http://schemas.microsoft.com/office/drawing/2014/main" xmlns="" id="{F847C297-580B-45B8-9F4E-DBA917E9CA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430237" y="857250"/>
            <a:ext cx="6858000" cy="5143500"/>
          </a:xfrm>
          <a:prstGeom prst="rect">
            <a:avLst/>
          </a:prstGeom>
        </p:spPr>
      </p:pic>
      <p:sp>
        <p:nvSpPr>
          <p:cNvPr id="4" name="TextBox 3">
            <a:extLst>
              <a:ext uri="{FF2B5EF4-FFF2-40B4-BE49-F238E27FC236}">
                <a16:creationId xmlns:a16="http://schemas.microsoft.com/office/drawing/2014/main" xmlns="" id="{5096189D-5735-4E03-9658-812DEC3E885C}"/>
              </a:ext>
            </a:extLst>
          </p:cNvPr>
          <p:cNvSpPr txBox="1"/>
          <p:nvPr/>
        </p:nvSpPr>
        <p:spPr>
          <a:xfrm>
            <a:off x="6555545" y="2138289"/>
            <a:ext cx="4572000" cy="2616101"/>
          </a:xfrm>
          <a:prstGeom prst="rect">
            <a:avLst/>
          </a:prstGeom>
          <a:noFill/>
        </p:spPr>
        <p:txBody>
          <a:bodyPr wrap="square" rtlCol="0">
            <a:spAutoFit/>
          </a:bodyPr>
          <a:lstStyle/>
          <a:p>
            <a:r>
              <a:rPr lang="en-US" sz="4400" dirty="0"/>
              <a:t>SPACIOUSNESS</a:t>
            </a:r>
          </a:p>
          <a:p>
            <a:endParaRPr lang="en-US" sz="2400" dirty="0"/>
          </a:p>
          <a:p>
            <a:r>
              <a:rPr lang="en-US" sz="2400" dirty="0"/>
              <a:t>…not above other </a:t>
            </a:r>
          </a:p>
          <a:p>
            <a:r>
              <a:rPr lang="en-US" sz="2400" dirty="0"/>
              <a:t>or apart from others</a:t>
            </a:r>
          </a:p>
          <a:p>
            <a:r>
              <a:rPr lang="en-US" sz="2400" dirty="0"/>
              <a:t>but deeply related to others</a:t>
            </a:r>
          </a:p>
          <a:p>
            <a:r>
              <a:rPr lang="en-US" sz="2400" dirty="0"/>
              <a:t>					- Ilia </a:t>
            </a:r>
            <a:r>
              <a:rPr lang="en-US" sz="2400" dirty="0" err="1"/>
              <a:t>Delio</a:t>
            </a:r>
            <a:endParaRPr lang="en-US" sz="2400" dirty="0"/>
          </a:p>
        </p:txBody>
      </p:sp>
      <p:sp>
        <p:nvSpPr>
          <p:cNvPr id="2" name="TextBox 1">
            <a:extLst>
              <a:ext uri="{FF2B5EF4-FFF2-40B4-BE49-F238E27FC236}">
                <a16:creationId xmlns:a16="http://schemas.microsoft.com/office/drawing/2014/main" xmlns="" id="{8FD9FE27-CC3A-4E40-AD88-293BC7F73700}"/>
              </a:ext>
            </a:extLst>
          </p:cNvPr>
          <p:cNvSpPr txBox="1"/>
          <p:nvPr/>
        </p:nvSpPr>
        <p:spPr>
          <a:xfrm>
            <a:off x="6430987" y="6029739"/>
            <a:ext cx="4437305" cy="584775"/>
          </a:xfrm>
          <a:prstGeom prst="rect">
            <a:avLst/>
          </a:prstGeom>
          <a:noFill/>
        </p:spPr>
        <p:txBody>
          <a:bodyPr wrap="none" rtlCol="0">
            <a:spAutoFit/>
          </a:bodyPr>
          <a:lstStyle/>
          <a:p>
            <a:r>
              <a:rPr lang="en-US" sz="1600" dirty="0"/>
              <a:t>St. Francis of Assisi, Old Mission San Luis Rey</a:t>
            </a:r>
          </a:p>
          <a:p>
            <a:r>
              <a:rPr lang="en-US" sz="1600" dirty="0"/>
              <a:t>Oceanside, CA</a:t>
            </a:r>
          </a:p>
        </p:txBody>
      </p:sp>
    </p:spTree>
    <p:extLst>
      <p:ext uri="{BB962C8B-B14F-4D97-AF65-F5344CB8AC3E}">
        <p14:creationId xmlns:p14="http://schemas.microsoft.com/office/powerpoint/2010/main" val="3734152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oman, Portrait, Face, Female, Human">
            <a:extLst>
              <a:ext uri="{FF2B5EF4-FFF2-40B4-BE49-F238E27FC236}">
                <a16:creationId xmlns:a16="http://schemas.microsoft.com/office/drawing/2014/main" xmlns="" id="{15605FE4-6F8C-49B0-8F73-2CF48F2AF4E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91042" y="2430832"/>
            <a:ext cx="5487314" cy="36582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47A65C5E-388F-409B-9F90-FB401AA9B4B4}"/>
              </a:ext>
            </a:extLst>
          </p:cNvPr>
          <p:cNvSpPr/>
          <p:nvPr/>
        </p:nvSpPr>
        <p:spPr>
          <a:xfrm>
            <a:off x="1179441" y="746157"/>
            <a:ext cx="5512907" cy="4801314"/>
          </a:xfrm>
          <a:prstGeom prst="rect">
            <a:avLst/>
          </a:prstGeom>
        </p:spPr>
        <p:txBody>
          <a:bodyPr wrap="square">
            <a:spAutoFit/>
          </a:bodyPr>
          <a:lstStyle/>
          <a:p>
            <a:r>
              <a:rPr lang="en-US" sz="2400" b="1" dirty="0">
                <a:solidFill>
                  <a:srgbClr val="00B0F0"/>
                </a:solidFill>
              </a:rPr>
              <a:t>The Body of Compassion</a:t>
            </a:r>
          </a:p>
          <a:p>
            <a:endParaRPr lang="en-US" sz="2400" dirty="0">
              <a:solidFill>
                <a:srgbClr val="00B0F0"/>
              </a:solidFill>
            </a:endParaRPr>
          </a:p>
          <a:p>
            <a:r>
              <a:rPr lang="en-US" sz="2400" dirty="0">
                <a:solidFill>
                  <a:srgbClr val="00B0F0"/>
                </a:solidFill>
              </a:rPr>
              <a:t>I pray to be the face of compassion –</a:t>
            </a:r>
          </a:p>
          <a:p>
            <a:r>
              <a:rPr lang="en-US" sz="2400" dirty="0">
                <a:solidFill>
                  <a:srgbClr val="00B0F0"/>
                </a:solidFill>
              </a:rPr>
              <a:t>that those who come within my view</a:t>
            </a:r>
          </a:p>
          <a:p>
            <a:r>
              <a:rPr lang="en-US" sz="2400" dirty="0">
                <a:solidFill>
                  <a:srgbClr val="00B0F0"/>
                </a:solidFill>
              </a:rPr>
              <a:t>find a cordial, kindly reception </a:t>
            </a:r>
          </a:p>
          <a:p>
            <a:r>
              <a:rPr lang="en-US" sz="2400" dirty="0">
                <a:solidFill>
                  <a:srgbClr val="00B0F0"/>
                </a:solidFill>
              </a:rPr>
              <a:t>written upon my facial landscape.</a:t>
            </a:r>
          </a:p>
          <a:p>
            <a:r>
              <a:rPr lang="en-US" sz="2400" dirty="0">
                <a:solidFill>
                  <a:srgbClr val="00B0F0"/>
                </a:solidFill>
              </a:rPr>
              <a:t> </a:t>
            </a:r>
          </a:p>
          <a:p>
            <a:r>
              <a:rPr lang="en-US" sz="2400" dirty="0">
                <a:solidFill>
                  <a:srgbClr val="00B0F0"/>
                </a:solidFill>
              </a:rPr>
              <a:t>I pray to be the ears of compassion –</a:t>
            </a:r>
          </a:p>
          <a:p>
            <a:r>
              <a:rPr lang="en-US" sz="2400" dirty="0">
                <a:solidFill>
                  <a:srgbClr val="00B0F0"/>
                </a:solidFill>
              </a:rPr>
              <a:t>that those who come filled with distress</a:t>
            </a:r>
          </a:p>
          <a:p>
            <a:r>
              <a:rPr lang="en-US" sz="2400" dirty="0">
                <a:solidFill>
                  <a:srgbClr val="00B0F0"/>
                </a:solidFill>
              </a:rPr>
              <a:t>will experience my attentive presence,</a:t>
            </a:r>
          </a:p>
          <a:p>
            <a:r>
              <a:rPr lang="en-US" sz="2400" dirty="0">
                <a:solidFill>
                  <a:srgbClr val="00B0F0"/>
                </a:solidFill>
              </a:rPr>
              <a:t>ready to listen without distraction.</a:t>
            </a:r>
          </a:p>
          <a:p>
            <a:r>
              <a:rPr lang="en-US" sz="2400" dirty="0"/>
              <a:t> </a:t>
            </a:r>
          </a:p>
          <a:p>
            <a:endParaRPr lang="en-US" dirty="0"/>
          </a:p>
        </p:txBody>
      </p:sp>
    </p:spTree>
    <p:extLst>
      <p:ext uri="{BB962C8B-B14F-4D97-AF65-F5344CB8AC3E}">
        <p14:creationId xmlns:p14="http://schemas.microsoft.com/office/powerpoint/2010/main" val="3810123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3" name="Picture 2" descr="A close up of a tree&#10;&#10;Description automatically generated">
            <a:extLst>
              <a:ext uri="{FF2B5EF4-FFF2-40B4-BE49-F238E27FC236}">
                <a16:creationId xmlns:a16="http://schemas.microsoft.com/office/drawing/2014/main" xmlns="" id="{27FC19AE-BF60-412C-83F0-C07588DE074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2667000" y="-2667000"/>
            <a:ext cx="6858000" cy="12192000"/>
          </a:xfrm>
          <a:prstGeom prst="rect">
            <a:avLst/>
          </a:prstGeom>
        </p:spPr>
      </p:pic>
      <p:sp>
        <p:nvSpPr>
          <p:cNvPr id="4" name="TextBox 3">
            <a:extLst>
              <a:ext uri="{FF2B5EF4-FFF2-40B4-BE49-F238E27FC236}">
                <a16:creationId xmlns:a16="http://schemas.microsoft.com/office/drawing/2014/main" xmlns="" id="{A967B03B-5B90-4E8D-B619-1BE1B489D3A3}"/>
              </a:ext>
            </a:extLst>
          </p:cNvPr>
          <p:cNvSpPr txBox="1"/>
          <p:nvPr/>
        </p:nvSpPr>
        <p:spPr>
          <a:xfrm>
            <a:off x="792597" y="804695"/>
            <a:ext cx="7799489" cy="1938992"/>
          </a:xfrm>
          <a:prstGeom prst="rect">
            <a:avLst/>
          </a:prstGeom>
          <a:noFill/>
        </p:spPr>
        <p:txBody>
          <a:bodyPr wrap="square" rtlCol="0">
            <a:spAutoFit/>
          </a:bodyPr>
          <a:lstStyle/>
          <a:p>
            <a:r>
              <a:rPr lang="en-US" sz="4000" dirty="0">
                <a:solidFill>
                  <a:schemeClr val="bg1"/>
                </a:solidFill>
              </a:rPr>
              <a:t>SPACIOUSNESS</a:t>
            </a:r>
          </a:p>
          <a:p>
            <a:endParaRPr lang="en-US" sz="4000" dirty="0"/>
          </a:p>
          <a:p>
            <a:r>
              <a:rPr lang="en-US" sz="4000" dirty="0"/>
              <a:t>“He emptied himself…” </a:t>
            </a:r>
            <a:r>
              <a:rPr lang="en-US" sz="2800" dirty="0"/>
              <a:t>(Phil 2:7)</a:t>
            </a:r>
          </a:p>
        </p:txBody>
      </p:sp>
    </p:spTree>
    <p:extLst>
      <p:ext uri="{BB962C8B-B14F-4D97-AF65-F5344CB8AC3E}">
        <p14:creationId xmlns:p14="http://schemas.microsoft.com/office/powerpoint/2010/main" val="1917972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D3D6E49-28A6-47B2-90B7-0FAEB61268D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165697" y="319710"/>
            <a:ext cx="4663935" cy="621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5FE77E11-F4DF-468E-BA58-00189B63BC89}"/>
              </a:ext>
            </a:extLst>
          </p:cNvPr>
          <p:cNvSpPr txBox="1"/>
          <p:nvPr/>
        </p:nvSpPr>
        <p:spPr>
          <a:xfrm>
            <a:off x="1362368" y="1997839"/>
            <a:ext cx="4517772" cy="1938992"/>
          </a:xfrm>
          <a:prstGeom prst="rect">
            <a:avLst/>
          </a:prstGeom>
          <a:noFill/>
        </p:spPr>
        <p:txBody>
          <a:bodyPr wrap="square" rtlCol="0">
            <a:spAutoFit/>
          </a:bodyPr>
          <a:lstStyle/>
          <a:p>
            <a:pPr algn="r"/>
            <a:r>
              <a:rPr lang="en-US" sz="3200" dirty="0"/>
              <a:t>Our shadow is “mixed with our genuine desire to care.”</a:t>
            </a:r>
          </a:p>
          <a:p>
            <a:r>
              <a:rPr lang="en-US" sz="2400" i="1" dirty="0"/>
              <a:t>		  Boundless Compassion</a:t>
            </a:r>
          </a:p>
        </p:txBody>
      </p:sp>
      <p:sp>
        <p:nvSpPr>
          <p:cNvPr id="4" name="Rectangle 3">
            <a:extLst>
              <a:ext uri="{FF2B5EF4-FFF2-40B4-BE49-F238E27FC236}">
                <a16:creationId xmlns:a16="http://schemas.microsoft.com/office/drawing/2014/main" xmlns="" id="{7FD223EE-B885-4DE5-95D5-AF7AAAB5452B}"/>
              </a:ext>
            </a:extLst>
          </p:cNvPr>
          <p:cNvSpPr/>
          <p:nvPr/>
        </p:nvSpPr>
        <p:spPr>
          <a:xfrm>
            <a:off x="3117697" y="5614960"/>
            <a:ext cx="6096000" cy="923330"/>
          </a:xfrm>
          <a:prstGeom prst="rect">
            <a:avLst/>
          </a:prstGeom>
        </p:spPr>
        <p:txBody>
          <a:bodyPr>
            <a:spAutoFit/>
          </a:bodyPr>
          <a:lstStyle/>
          <a:p>
            <a:r>
              <a:rPr lang="en-US" dirty="0"/>
              <a:t>“Embracing Our Shadow”</a:t>
            </a:r>
            <a:br>
              <a:rPr lang="en-US" dirty="0"/>
            </a:br>
            <a:r>
              <a:rPr lang="en-US" dirty="0"/>
              <a:t>Rita Loyd © 2001</a:t>
            </a:r>
          </a:p>
          <a:p>
            <a:r>
              <a:rPr lang="en-US" dirty="0">
                <a:hlinkClick r:id="rId3">
                  <a:extLst>
                    <a:ext uri="{A12FA001-AC4F-418D-AE19-62706E023703}">
                      <ahyp:hlinkClr xmlns:ahyp="http://schemas.microsoft.com/office/drawing/2018/hyperlinkcolor" xmlns="" val="tx"/>
                    </a:ext>
                  </a:extLst>
                </a:hlinkClick>
              </a:rPr>
              <a:t>www.NurturingArt.com</a:t>
            </a:r>
            <a:endParaRPr lang="en-US" dirty="0"/>
          </a:p>
        </p:txBody>
      </p:sp>
    </p:spTree>
    <p:extLst>
      <p:ext uri="{BB962C8B-B14F-4D97-AF65-F5344CB8AC3E}">
        <p14:creationId xmlns:p14="http://schemas.microsoft.com/office/powerpoint/2010/main" val="3317008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useBgFill="1">
        <p:nvSpPr>
          <p:cNvPr id="30" name="Rectangle 15">
            <a:extLst>
              <a:ext uri="{FF2B5EF4-FFF2-40B4-BE49-F238E27FC236}">
                <a16:creationId xmlns:a16="http://schemas.microsoft.com/office/drawing/2014/main" xmlns="" id="{DF06D6F3-D2BF-41BB-A824-A3320F3536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7">
            <a:extLst>
              <a:ext uri="{FF2B5EF4-FFF2-40B4-BE49-F238E27FC236}">
                <a16:creationId xmlns:a16="http://schemas.microsoft.com/office/drawing/2014/main" xmlns="" id="{E9316EC0-5D47-4BB6-ACC3-778B52C27A9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32" name="Picture 19">
            <a:extLst>
              <a:ext uri="{FF2B5EF4-FFF2-40B4-BE49-F238E27FC236}">
                <a16:creationId xmlns:a16="http://schemas.microsoft.com/office/drawing/2014/main" xmlns="" id="{1304EFC2-8E95-431F-B8EB-942368770E7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alphaModFix/>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33" name="Rectangle 21">
            <a:extLst>
              <a:ext uri="{FF2B5EF4-FFF2-40B4-BE49-F238E27FC236}">
                <a16:creationId xmlns:a16="http://schemas.microsoft.com/office/drawing/2014/main" xmlns="" id="{0879F651-70E5-4ED5-95D0-3949A4952A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3">
            <a:extLst>
              <a:ext uri="{FF2B5EF4-FFF2-40B4-BE49-F238E27FC236}">
                <a16:creationId xmlns:a16="http://schemas.microsoft.com/office/drawing/2014/main" xmlns="" id="{62FC0D13-6D4C-44DB-861C-B41FB6EAF8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5">
            <a:extLst>
              <a:ext uri="{FF2B5EF4-FFF2-40B4-BE49-F238E27FC236}">
                <a16:creationId xmlns:a16="http://schemas.microsoft.com/office/drawing/2014/main" xmlns="" id="{8CC36770-71F6-45F9-90D3-BE06FBAAB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7533" y="0"/>
            <a:ext cx="442832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7">
            <a:extLst>
              <a:ext uri="{FF2B5EF4-FFF2-40B4-BE49-F238E27FC236}">
                <a16:creationId xmlns:a16="http://schemas.microsoft.com/office/drawing/2014/main" xmlns="" id="{AAE74F13-47D4-40EA-B017-7F192124AA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descr="Image result for greg boyle">
            <a:extLst>
              <a:ext uri="{FF2B5EF4-FFF2-40B4-BE49-F238E27FC236}">
                <a16:creationId xmlns:a16="http://schemas.microsoft.com/office/drawing/2014/main" xmlns="" id="{6DCF6C2F-0177-492D-A049-C44D7D5F9897}"/>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21423" y="594061"/>
            <a:ext cx="2725813" cy="49297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wangari maathai photos">
            <a:extLst>
              <a:ext uri="{FF2B5EF4-FFF2-40B4-BE49-F238E27FC236}">
                <a16:creationId xmlns:a16="http://schemas.microsoft.com/office/drawing/2014/main" xmlns="" id="{D845C725-0C1A-4D90-ACF7-298CBEF2DF4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90595" y="1729054"/>
            <a:ext cx="2976370" cy="44889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10th anniversary of the death of Dorothy Stang, SND - Notre Dame ...">
            <a:extLst>
              <a:ext uri="{FF2B5EF4-FFF2-40B4-BE49-F238E27FC236}">
                <a16:creationId xmlns:a16="http://schemas.microsoft.com/office/drawing/2014/main" xmlns="" id="{1029EA63-6980-413C-A61C-CE5CF69883E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972211" y="673274"/>
            <a:ext cx="2883273" cy="360050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xmlns="" id="{D50E3C8E-039D-4D06-93A9-C433C393DE80}"/>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857616" y="1153001"/>
            <a:ext cx="3315286" cy="5065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401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024F900-5758-411E-B903-6FBEA4EB2D06}"/>
              </a:ext>
            </a:extLst>
          </p:cNvPr>
          <p:cNvSpPr/>
          <p:nvPr/>
        </p:nvSpPr>
        <p:spPr>
          <a:xfrm>
            <a:off x="622852" y="1065562"/>
            <a:ext cx="10495723" cy="4816896"/>
          </a:xfrm>
          <a:prstGeom prst="rect">
            <a:avLst/>
          </a:prstGeom>
        </p:spPr>
        <p:txBody>
          <a:bodyPr wrap="square">
            <a:spAutoFit/>
          </a:bodyPr>
          <a:lstStyle/>
          <a:p>
            <a:pPr marL="457200" marR="0" algn="r" fontAlgn="base">
              <a:lnSpc>
                <a:spcPct val="107000"/>
              </a:lnSpc>
              <a:spcBef>
                <a:spcPts val="0"/>
              </a:spcBef>
              <a:spcAft>
                <a:spcPts val="0"/>
              </a:spcAft>
            </a:pPr>
            <a:r>
              <a:rPr lang="en-US" sz="2400" dirty="0">
                <a:solidFill>
                  <a:schemeClr val="accent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rPr>
              <a:t>This Presence is so immense, yet so humble… </a:t>
            </a:r>
          </a:p>
          <a:p>
            <a:pPr marL="457200" marR="0" algn="r" fontAlgn="base">
              <a:lnSpc>
                <a:spcPct val="107000"/>
              </a:lnSpc>
              <a:spcBef>
                <a:spcPts val="0"/>
              </a:spcBef>
              <a:spcAft>
                <a:spcPts val="0"/>
              </a:spcAft>
            </a:pPr>
            <a:r>
              <a:rPr lang="en-US" sz="2400" dirty="0">
                <a:solidFill>
                  <a:schemeClr val="accent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rPr>
              <a:t>I know that I am known. </a:t>
            </a:r>
          </a:p>
          <a:p>
            <a:pPr marL="457200" marR="0" algn="r" fontAlgn="base">
              <a:lnSpc>
                <a:spcPct val="107000"/>
              </a:lnSpc>
              <a:spcBef>
                <a:spcPts val="0"/>
              </a:spcBef>
              <a:spcAft>
                <a:spcPts val="0"/>
              </a:spcAft>
            </a:pPr>
            <a:endParaRPr lang="en-US" sz="2400" dirty="0">
              <a:solidFill>
                <a:schemeClr val="accent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endParaRPr>
          </a:p>
          <a:p>
            <a:pPr marL="457200" marR="0" algn="r" fontAlgn="base">
              <a:lnSpc>
                <a:spcPct val="107000"/>
              </a:lnSpc>
              <a:spcBef>
                <a:spcPts val="0"/>
              </a:spcBef>
              <a:spcAft>
                <a:spcPts val="0"/>
              </a:spcAft>
            </a:pPr>
            <a:r>
              <a:rPr lang="en-US" sz="2400" dirty="0">
                <a:solidFill>
                  <a:schemeClr val="accent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rPr>
              <a:t>Everything in my life is transparent in this Presence. </a:t>
            </a:r>
          </a:p>
          <a:p>
            <a:pPr marL="457200" marR="0" algn="r" fontAlgn="base">
              <a:lnSpc>
                <a:spcPct val="107000"/>
              </a:lnSpc>
              <a:spcBef>
                <a:spcPts val="0"/>
              </a:spcBef>
              <a:spcAft>
                <a:spcPts val="0"/>
              </a:spcAft>
            </a:pPr>
            <a:r>
              <a:rPr lang="en-US" sz="2400" dirty="0">
                <a:solidFill>
                  <a:schemeClr val="accent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rPr>
              <a:t>It knows everything about me…</a:t>
            </a:r>
          </a:p>
          <a:p>
            <a:pPr marL="457200" marR="0" algn="r" fontAlgn="base">
              <a:lnSpc>
                <a:spcPct val="107000"/>
              </a:lnSpc>
              <a:spcBef>
                <a:spcPts val="0"/>
              </a:spcBef>
              <a:spcAft>
                <a:spcPts val="0"/>
              </a:spcAft>
            </a:pPr>
            <a:r>
              <a:rPr lang="en-US" sz="2400" dirty="0">
                <a:solidFill>
                  <a:schemeClr val="accent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rPr>
              <a:t>and still loves me infinitely. </a:t>
            </a:r>
          </a:p>
          <a:p>
            <a:pPr marL="457200" marR="0" algn="r" fontAlgn="base">
              <a:lnSpc>
                <a:spcPct val="107000"/>
              </a:lnSpc>
              <a:spcBef>
                <a:spcPts val="0"/>
              </a:spcBef>
              <a:spcAft>
                <a:spcPts val="0"/>
              </a:spcAft>
            </a:pPr>
            <a:endParaRPr lang="en-US" sz="2400" dirty="0">
              <a:solidFill>
                <a:schemeClr val="accent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endParaRPr>
          </a:p>
          <a:p>
            <a:pPr marL="457200" marR="0" algn="r" fontAlgn="base">
              <a:lnSpc>
                <a:spcPct val="107000"/>
              </a:lnSpc>
              <a:spcBef>
                <a:spcPts val="0"/>
              </a:spcBef>
              <a:spcAft>
                <a:spcPts val="0"/>
              </a:spcAft>
            </a:pPr>
            <a:r>
              <a:rPr lang="en-US" sz="2400" dirty="0">
                <a:solidFill>
                  <a:schemeClr val="accent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rPr>
              <a:t>This Presence … is non-judgmental, self-giving, </a:t>
            </a:r>
          </a:p>
          <a:p>
            <a:pPr marL="457200" marR="0" algn="r" fontAlgn="base">
              <a:lnSpc>
                <a:spcPct val="107000"/>
              </a:lnSpc>
              <a:spcBef>
                <a:spcPts val="0"/>
              </a:spcBef>
              <a:spcAft>
                <a:spcPts val="0"/>
              </a:spcAft>
            </a:pPr>
            <a:r>
              <a:rPr lang="en-US" sz="2400" dirty="0">
                <a:solidFill>
                  <a:schemeClr val="accent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rPr>
              <a:t>seeking no reward, boundless in compassion. </a:t>
            </a:r>
          </a:p>
          <a:p>
            <a:pPr marL="457200" marR="0" algn="r" fontAlgn="base">
              <a:lnSpc>
                <a:spcPct val="107000"/>
              </a:lnSpc>
              <a:spcBef>
                <a:spcPts val="0"/>
              </a:spcBef>
              <a:spcAft>
                <a:spcPts val="0"/>
              </a:spcAft>
            </a:pPr>
            <a:r>
              <a:rPr lang="en-US" sz="2400" dirty="0">
                <a:solidFill>
                  <a:schemeClr val="accent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rPr>
              <a:t>It is like coming home to a place I should never have left, </a:t>
            </a:r>
          </a:p>
          <a:p>
            <a:pPr marL="457200" marR="0" algn="r" fontAlgn="base">
              <a:lnSpc>
                <a:spcPct val="107000"/>
              </a:lnSpc>
              <a:spcBef>
                <a:spcPts val="0"/>
              </a:spcBef>
              <a:spcAft>
                <a:spcPts val="0"/>
              </a:spcAft>
            </a:pPr>
            <a:r>
              <a:rPr lang="en-US" sz="2400" dirty="0">
                <a:solidFill>
                  <a:schemeClr val="accent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rPr>
              <a:t>to an awareness that was somehow always there, but which I did not recognize.</a:t>
            </a:r>
          </a:p>
          <a:p>
            <a:pPr marL="457200" marR="0" fontAlgn="base">
              <a:lnSpc>
                <a:spcPct val="107000"/>
              </a:lnSpc>
              <a:spcBef>
                <a:spcPts val="0"/>
              </a:spcBef>
              <a:spcAft>
                <a:spcPts val="0"/>
              </a:spcAft>
            </a:pPr>
            <a:r>
              <a:rPr lang="en-US" sz="2400" dirty="0">
                <a:solidFill>
                  <a:schemeClr val="accent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Thomas Keating</a:t>
            </a:r>
            <a:r>
              <a:rPr lang="en-US" sz="2400" i="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 Open Mind, Open Heart</a:t>
            </a:r>
            <a:endParaRPr lang="en-US" sz="24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EB038382-9C9F-43A3-8B77-C2EEB636D6B7}"/>
              </a:ext>
            </a:extLst>
          </p:cNvPr>
          <p:cNvPicPr/>
          <p:nvPr/>
        </p:nvPicPr>
        <p:blipFill rotWithShape="1">
          <a:blip r:embed="rId2" cstate="print">
            <a:extLst>
              <a:ext uri="{28A0092B-C50C-407E-A947-70E740481C1C}">
                <a14:useLocalDpi xmlns:a14="http://schemas.microsoft.com/office/drawing/2010/main"/>
              </a:ext>
            </a:extLst>
          </a:blip>
          <a:srcRect/>
          <a:stretch/>
        </p:blipFill>
        <p:spPr bwMode="auto">
          <a:xfrm>
            <a:off x="742121" y="580370"/>
            <a:ext cx="3684105" cy="3839407"/>
          </a:xfrm>
          <a:prstGeom prst="rect">
            <a:avLst/>
          </a:prstGeom>
          <a:noFill/>
        </p:spPr>
      </p:pic>
    </p:spTree>
    <p:extLst>
      <p:ext uri="{BB962C8B-B14F-4D97-AF65-F5344CB8AC3E}">
        <p14:creationId xmlns:p14="http://schemas.microsoft.com/office/powerpoint/2010/main" val="2482844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BB2F368D-4831-4D99-9584-43F26EA0E1A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l="1563" t="1563"/>
          <a:stretch>
            <a:fillRect/>
          </a:stretch>
        </p:blipFill>
        <p:spPr bwMode="auto">
          <a:xfrm>
            <a:off x="2048254" y="326017"/>
            <a:ext cx="8280331" cy="6210250"/>
          </a:xfrm>
          <a:prstGeom prst="rect">
            <a:avLst/>
          </a:prstGeom>
          <a:noFill/>
        </p:spPr>
      </p:pic>
    </p:spTree>
    <p:extLst>
      <p:ext uri="{BB962C8B-B14F-4D97-AF65-F5344CB8AC3E}">
        <p14:creationId xmlns:p14="http://schemas.microsoft.com/office/powerpoint/2010/main" val="3999769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3120D4F-BF6C-44B7-A498-7A44F11E1FF5}"/>
              </a:ext>
            </a:extLst>
          </p:cNvPr>
          <p:cNvSpPr txBox="1"/>
          <p:nvPr/>
        </p:nvSpPr>
        <p:spPr>
          <a:xfrm>
            <a:off x="2117988" y="4849870"/>
            <a:ext cx="7956024" cy="1446550"/>
          </a:xfrm>
          <a:prstGeom prst="rect">
            <a:avLst/>
          </a:prstGeom>
          <a:noFill/>
        </p:spPr>
        <p:txBody>
          <a:bodyPr wrap="none" rtlCol="0">
            <a:spAutoFit/>
          </a:bodyPr>
          <a:lstStyle/>
          <a:p>
            <a:pPr algn="ctr"/>
            <a:r>
              <a:rPr lang="en-US" sz="2400" dirty="0"/>
              <a:t>“Will you trust that your loving presence and good deeds </a:t>
            </a:r>
          </a:p>
          <a:p>
            <a:pPr algn="ctr"/>
            <a:r>
              <a:rPr lang="en-US" sz="2400" dirty="0"/>
              <a:t>contribute to the dream of peace</a:t>
            </a:r>
          </a:p>
          <a:p>
            <a:pPr algn="ctr"/>
            <a:r>
              <a:rPr lang="en-US" sz="2400" dirty="0"/>
              <a:t>and toward the diminishment of travail in our world?”</a:t>
            </a:r>
          </a:p>
          <a:p>
            <a:pPr algn="ctr"/>
            <a:r>
              <a:rPr lang="en-US" sz="1600" dirty="0"/>
              <a:t>Joyce Rupp</a:t>
            </a:r>
          </a:p>
        </p:txBody>
      </p:sp>
      <p:pic>
        <p:nvPicPr>
          <p:cNvPr id="4" name="Picture 3" descr="A picture containing circuit&#10;&#10;Description automatically generated">
            <a:extLst>
              <a:ext uri="{FF2B5EF4-FFF2-40B4-BE49-F238E27FC236}">
                <a16:creationId xmlns:a16="http://schemas.microsoft.com/office/drawing/2014/main" xmlns="" id="{7CE298C7-AF7B-44EC-B0FC-D319485400D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59560" y="304870"/>
            <a:ext cx="7872880" cy="4428495"/>
          </a:xfrm>
          <a:prstGeom prst="rect">
            <a:avLst/>
          </a:prstGeom>
        </p:spPr>
      </p:pic>
    </p:spTree>
    <p:extLst>
      <p:ext uri="{BB962C8B-B14F-4D97-AF65-F5344CB8AC3E}">
        <p14:creationId xmlns:p14="http://schemas.microsoft.com/office/powerpoint/2010/main" val="4045573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91671146-4EFB-4689-8366-7394679503E4}"/>
              </a:ext>
            </a:extLst>
          </p:cNvPr>
          <p:cNvSpPr txBox="1"/>
          <p:nvPr/>
        </p:nvSpPr>
        <p:spPr>
          <a:xfrm>
            <a:off x="1317812" y="995082"/>
            <a:ext cx="3334870" cy="1261884"/>
          </a:xfrm>
          <a:prstGeom prst="rect">
            <a:avLst/>
          </a:prstGeom>
          <a:noFill/>
        </p:spPr>
        <p:txBody>
          <a:bodyPr wrap="square" rtlCol="0">
            <a:spAutoFit/>
          </a:bodyPr>
          <a:lstStyle/>
          <a:p>
            <a:r>
              <a:rPr lang="en-US" sz="2000" dirty="0">
                <a:solidFill>
                  <a:schemeClr val="bg1"/>
                </a:solidFill>
              </a:rPr>
              <a:t>Don’t ask the mountain</a:t>
            </a:r>
          </a:p>
          <a:p>
            <a:r>
              <a:rPr lang="en-US" sz="2000" dirty="0">
                <a:solidFill>
                  <a:schemeClr val="bg1"/>
                </a:solidFill>
              </a:rPr>
              <a:t>To move, just take a pebble</a:t>
            </a:r>
          </a:p>
          <a:p>
            <a:r>
              <a:rPr lang="en-US" sz="2000" dirty="0">
                <a:solidFill>
                  <a:schemeClr val="bg1"/>
                </a:solidFill>
              </a:rPr>
              <a:t>Each time you visit.</a:t>
            </a:r>
          </a:p>
          <a:p>
            <a:r>
              <a:rPr lang="en-US" sz="1600" dirty="0">
                <a:solidFill>
                  <a:schemeClr val="bg1"/>
                </a:solidFill>
              </a:rPr>
              <a:t>		   John Paul </a:t>
            </a:r>
            <a:r>
              <a:rPr lang="en-US" sz="1600" dirty="0" err="1">
                <a:solidFill>
                  <a:schemeClr val="bg1"/>
                </a:solidFill>
              </a:rPr>
              <a:t>Lederach</a:t>
            </a:r>
            <a:endParaRPr lang="en-US" sz="1600" dirty="0">
              <a:solidFill>
                <a:schemeClr val="bg1"/>
              </a:solidFill>
            </a:endParaRPr>
          </a:p>
        </p:txBody>
      </p:sp>
      <p:pic>
        <p:nvPicPr>
          <p:cNvPr id="4" name="Picture 3" descr="A canyon with a mountain in the background&#10;&#10;Description automatically generated">
            <a:extLst>
              <a:ext uri="{FF2B5EF4-FFF2-40B4-BE49-F238E27FC236}">
                <a16:creationId xmlns:a16="http://schemas.microsoft.com/office/drawing/2014/main" xmlns="" id="{0460C77C-D9CC-490D-920E-C1DF3E982ED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4741" y="-1"/>
            <a:ext cx="9427509" cy="7542007"/>
          </a:xfrm>
          <a:prstGeom prst="rect">
            <a:avLst/>
          </a:prstGeom>
        </p:spPr>
      </p:pic>
      <p:sp>
        <p:nvSpPr>
          <p:cNvPr id="6" name="Rectangle 5">
            <a:extLst>
              <a:ext uri="{FF2B5EF4-FFF2-40B4-BE49-F238E27FC236}">
                <a16:creationId xmlns:a16="http://schemas.microsoft.com/office/drawing/2014/main" xmlns="" id="{8D78AEDD-AB1E-4392-BF59-86E06B3793AD}"/>
              </a:ext>
            </a:extLst>
          </p:cNvPr>
          <p:cNvSpPr/>
          <p:nvPr/>
        </p:nvSpPr>
        <p:spPr>
          <a:xfrm>
            <a:off x="2191871" y="2794849"/>
            <a:ext cx="4195482" cy="1569660"/>
          </a:xfrm>
          <a:prstGeom prst="rect">
            <a:avLst/>
          </a:prstGeom>
        </p:spPr>
        <p:txBody>
          <a:bodyPr wrap="square">
            <a:spAutoFit/>
          </a:bodyPr>
          <a:lstStyle/>
          <a:p>
            <a:r>
              <a:rPr lang="en-US" sz="2400" dirty="0"/>
              <a:t>Don’t ask the mountain</a:t>
            </a:r>
          </a:p>
          <a:p>
            <a:r>
              <a:rPr lang="en-US" sz="2400" dirty="0"/>
              <a:t>To move, just take a pebble</a:t>
            </a:r>
          </a:p>
          <a:p>
            <a:r>
              <a:rPr lang="en-US" sz="2400" dirty="0"/>
              <a:t>Each time you visit.</a:t>
            </a:r>
          </a:p>
          <a:p>
            <a:r>
              <a:rPr lang="en-US" sz="2400" dirty="0"/>
              <a:t>		   </a:t>
            </a:r>
            <a:r>
              <a:rPr lang="en-US" sz="2000" dirty="0"/>
              <a:t>John Paul </a:t>
            </a:r>
            <a:r>
              <a:rPr lang="en-US" sz="2000" dirty="0" err="1"/>
              <a:t>Lederach</a:t>
            </a:r>
            <a:endParaRPr lang="en-US" sz="2000" dirty="0"/>
          </a:p>
        </p:txBody>
      </p:sp>
    </p:spTree>
    <p:extLst>
      <p:ext uri="{BB962C8B-B14F-4D97-AF65-F5344CB8AC3E}">
        <p14:creationId xmlns:p14="http://schemas.microsoft.com/office/powerpoint/2010/main" val="3059767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0315F78-2A19-4BA1-846F-338A956883AB}"/>
              </a:ext>
            </a:extLst>
          </p:cNvPr>
          <p:cNvSpPr/>
          <p:nvPr/>
        </p:nvSpPr>
        <p:spPr>
          <a:xfrm>
            <a:off x="1258957" y="622852"/>
            <a:ext cx="9780104" cy="5368649"/>
          </a:xfrm>
          <a:prstGeom prst="rect">
            <a:avLst/>
          </a:prstGeom>
        </p:spPr>
        <p:txBody>
          <a:bodyPr wrap="square">
            <a:spAutoFit/>
          </a:bodyPr>
          <a:lstStyle/>
          <a:p>
            <a:pPr defTabSz="914400">
              <a:lnSpc>
                <a:spcPct val="110000"/>
              </a:lnSpc>
              <a:spcAft>
                <a:spcPts val="600"/>
              </a:spcAft>
              <a:buClr>
                <a:schemeClr val="accent6"/>
              </a:buClr>
              <a:buSzPct val="90000"/>
            </a:pPr>
            <a:r>
              <a:rPr lang="en-US" sz="2000" dirty="0"/>
              <a:t>Photo Acknowledgements:</a:t>
            </a:r>
          </a:p>
          <a:p>
            <a:pPr defTabSz="914400">
              <a:lnSpc>
                <a:spcPct val="110000"/>
              </a:lnSpc>
              <a:spcAft>
                <a:spcPts val="600"/>
              </a:spcAft>
              <a:buClr>
                <a:schemeClr val="accent6"/>
              </a:buClr>
              <a:buSzPct val="90000"/>
              <a:buFont typeface="Wingdings" panose="05000000000000000000" pitchFamily="2" charset="2"/>
              <a:buChar char="§"/>
            </a:pPr>
            <a:endParaRPr lang="en-US" dirty="0"/>
          </a:p>
          <a:p>
            <a:pPr defTabSz="914400">
              <a:lnSpc>
                <a:spcPct val="110000"/>
              </a:lnSpc>
              <a:spcAft>
                <a:spcPts val="600"/>
              </a:spcAft>
              <a:buClr>
                <a:schemeClr val="accent6"/>
              </a:buClr>
              <a:buSzPct val="90000"/>
              <a:buFont typeface="Wingdings" panose="05000000000000000000" pitchFamily="2" charset="2"/>
              <a:buChar char="§"/>
            </a:pPr>
            <a:r>
              <a:rPr lang="en-US" dirty="0"/>
              <a:t>Frame 2, 3, 4, 5, 6, 9, 10, 14 – Courtesy of </a:t>
            </a:r>
            <a:r>
              <a:rPr lang="en-US" dirty="0" err="1"/>
              <a:t>Pixabay</a:t>
            </a:r>
            <a:endParaRPr lang="en-US" dirty="0"/>
          </a:p>
          <a:p>
            <a:pPr defTabSz="914400">
              <a:lnSpc>
                <a:spcPct val="110000"/>
              </a:lnSpc>
              <a:spcAft>
                <a:spcPts val="600"/>
              </a:spcAft>
              <a:buClr>
                <a:schemeClr val="accent6"/>
              </a:buClr>
              <a:buSzPct val="90000"/>
              <a:buFont typeface="Wingdings" panose="05000000000000000000" pitchFamily="2" charset="2"/>
              <a:buChar char="§"/>
            </a:pPr>
            <a:r>
              <a:rPr lang="en-US" dirty="0"/>
              <a:t>Frame 7, 23, 24 – unknown source</a:t>
            </a:r>
          </a:p>
          <a:p>
            <a:pPr defTabSz="914400">
              <a:lnSpc>
                <a:spcPct val="110000"/>
              </a:lnSpc>
              <a:spcAft>
                <a:spcPts val="600"/>
              </a:spcAft>
              <a:buClr>
                <a:schemeClr val="accent6"/>
              </a:buClr>
              <a:buSzPct val="90000"/>
              <a:buFont typeface="Wingdings" panose="05000000000000000000" pitchFamily="2" charset="2"/>
              <a:buChar char="§"/>
            </a:pPr>
            <a:r>
              <a:rPr lang="en-US" dirty="0"/>
              <a:t>Frame 13 – unbound.org</a:t>
            </a:r>
          </a:p>
          <a:p>
            <a:pPr defTabSz="914400">
              <a:lnSpc>
                <a:spcPct val="110000"/>
              </a:lnSpc>
              <a:spcAft>
                <a:spcPts val="600"/>
              </a:spcAft>
              <a:buClr>
                <a:schemeClr val="accent6"/>
              </a:buClr>
              <a:buSzPct val="90000"/>
              <a:buFont typeface="Wingdings" panose="05000000000000000000" pitchFamily="2" charset="2"/>
              <a:buChar char="§"/>
            </a:pPr>
            <a:r>
              <a:rPr lang="en-US" dirty="0"/>
              <a:t>Frame 15, 20 – Mary Dean Pfahler</a:t>
            </a:r>
          </a:p>
          <a:p>
            <a:pPr defTabSz="914400">
              <a:lnSpc>
                <a:spcPct val="110000"/>
              </a:lnSpc>
              <a:spcAft>
                <a:spcPts val="600"/>
              </a:spcAft>
              <a:buClr>
                <a:schemeClr val="accent6"/>
              </a:buClr>
              <a:buSzPct val="90000"/>
              <a:buFont typeface="Wingdings" panose="05000000000000000000" pitchFamily="2" charset="2"/>
              <a:buChar char="§"/>
            </a:pPr>
            <a:r>
              <a:rPr lang="en-US" dirty="0"/>
              <a:t>Frame 16, 22 – womenscenter.unc.edu</a:t>
            </a:r>
          </a:p>
          <a:p>
            <a:pPr defTabSz="914400">
              <a:lnSpc>
                <a:spcPct val="110000"/>
              </a:lnSpc>
              <a:spcAft>
                <a:spcPts val="600"/>
              </a:spcAft>
              <a:buClr>
                <a:schemeClr val="accent6"/>
              </a:buClr>
              <a:buSzPct val="90000"/>
              <a:buFont typeface="Wingdings" panose="05000000000000000000" pitchFamily="2" charset="2"/>
              <a:buChar char="§"/>
            </a:pPr>
            <a:r>
              <a:rPr lang="en-US" dirty="0"/>
              <a:t>Frame 17, 22 – notredamehealthcare.org</a:t>
            </a:r>
          </a:p>
          <a:p>
            <a:pPr defTabSz="914400">
              <a:lnSpc>
                <a:spcPct val="110000"/>
              </a:lnSpc>
              <a:spcAft>
                <a:spcPts val="600"/>
              </a:spcAft>
              <a:buClr>
                <a:schemeClr val="accent6"/>
              </a:buClr>
              <a:buSzPct val="90000"/>
              <a:buFont typeface="Wingdings" panose="05000000000000000000" pitchFamily="2" charset="2"/>
              <a:buChar char="§"/>
            </a:pPr>
            <a:r>
              <a:rPr lang="en-US" dirty="0"/>
              <a:t>Frame 18 – hopeintheheart.org</a:t>
            </a:r>
          </a:p>
          <a:p>
            <a:pPr defTabSz="914400">
              <a:lnSpc>
                <a:spcPct val="110000"/>
              </a:lnSpc>
              <a:spcAft>
                <a:spcPts val="600"/>
              </a:spcAft>
              <a:buClr>
                <a:schemeClr val="accent6"/>
              </a:buClr>
              <a:buSzPct val="90000"/>
              <a:buFont typeface="Wingdings" panose="05000000000000000000" pitchFamily="2" charset="2"/>
              <a:buChar char="§"/>
            </a:pPr>
            <a:r>
              <a:rPr lang="en-US" dirty="0"/>
              <a:t>Frame 19 – Mission San Luis Rey, Oceanside CA</a:t>
            </a:r>
          </a:p>
          <a:p>
            <a:pPr defTabSz="914400">
              <a:lnSpc>
                <a:spcPct val="110000"/>
              </a:lnSpc>
              <a:spcAft>
                <a:spcPts val="600"/>
              </a:spcAft>
              <a:buClr>
                <a:schemeClr val="accent6"/>
              </a:buClr>
              <a:buSzPct val="90000"/>
              <a:buFont typeface="Wingdings" panose="05000000000000000000" pitchFamily="2" charset="2"/>
              <a:buChar char="§"/>
            </a:pPr>
            <a:r>
              <a:rPr lang="en-US" dirty="0"/>
              <a:t>Frame 22 – Greg Boyle: americamagazine.org </a:t>
            </a:r>
          </a:p>
          <a:p>
            <a:pPr defTabSz="914400">
              <a:lnSpc>
                <a:spcPct val="110000"/>
              </a:lnSpc>
              <a:spcAft>
                <a:spcPts val="600"/>
              </a:spcAft>
              <a:buClr>
                <a:schemeClr val="accent6"/>
              </a:buClr>
              <a:buSzPct val="90000"/>
            </a:pPr>
            <a:r>
              <a:rPr lang="en-US" dirty="0"/>
              <a:t>	       Thomas Berry: Photo by Lou </a:t>
            </a:r>
            <a:r>
              <a:rPr lang="en-US" dirty="0" err="1"/>
              <a:t>Niznik</a:t>
            </a:r>
            <a:r>
              <a:rPr lang="en-US" dirty="0"/>
              <a:t>, Courtesy of the Thomas Berry Foundation</a:t>
            </a:r>
          </a:p>
          <a:p>
            <a:pPr defTabSz="914400">
              <a:lnSpc>
                <a:spcPct val="110000"/>
              </a:lnSpc>
              <a:spcAft>
                <a:spcPts val="600"/>
              </a:spcAft>
              <a:buClr>
                <a:schemeClr val="accent6"/>
              </a:buClr>
              <a:buSzPct val="90000"/>
              <a:buFont typeface="Wingdings" panose="05000000000000000000" pitchFamily="2" charset="2"/>
              <a:buChar char="§"/>
            </a:pPr>
            <a:r>
              <a:rPr lang="en-US" dirty="0"/>
              <a:t>Frame 25 – Sisters of St. Joseph of Orange</a:t>
            </a:r>
          </a:p>
          <a:p>
            <a:pPr defTabSz="914400">
              <a:lnSpc>
                <a:spcPct val="110000"/>
              </a:lnSpc>
              <a:spcAft>
                <a:spcPts val="600"/>
              </a:spcAft>
              <a:buClr>
                <a:schemeClr val="accent6"/>
              </a:buClr>
              <a:buSzPct val="90000"/>
              <a:buFont typeface="Wingdings" panose="05000000000000000000" pitchFamily="2" charset="2"/>
              <a:buChar char="§"/>
            </a:pPr>
            <a:r>
              <a:rPr lang="en-US" dirty="0"/>
              <a:t>Frame 26 – Thomas J. Pfahler </a:t>
            </a:r>
          </a:p>
        </p:txBody>
      </p:sp>
    </p:spTree>
    <p:extLst>
      <p:ext uri="{BB962C8B-B14F-4D97-AF65-F5344CB8AC3E}">
        <p14:creationId xmlns:p14="http://schemas.microsoft.com/office/powerpoint/2010/main" val="4257305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3317965-307E-456C-8EC9-F2C3A32D9EBB}"/>
              </a:ext>
            </a:extLst>
          </p:cNvPr>
          <p:cNvSpPr txBox="1"/>
          <p:nvPr/>
        </p:nvSpPr>
        <p:spPr>
          <a:xfrm>
            <a:off x="1497496" y="1338471"/>
            <a:ext cx="8820043" cy="4093428"/>
          </a:xfrm>
          <a:prstGeom prst="rect">
            <a:avLst/>
          </a:prstGeom>
          <a:noFill/>
        </p:spPr>
        <p:txBody>
          <a:bodyPr wrap="none" rtlCol="0">
            <a:spAutoFit/>
          </a:bodyPr>
          <a:lstStyle/>
          <a:p>
            <a:r>
              <a:rPr lang="en-US" sz="3200" b="1" dirty="0">
                <a:solidFill>
                  <a:schemeClr val="accent1">
                    <a:lumMod val="60000"/>
                    <a:lumOff val="40000"/>
                  </a:schemeClr>
                </a:solidFill>
              </a:rPr>
              <a:t>Metta: A Simple Loving Kindness Meditation</a:t>
            </a:r>
          </a:p>
          <a:p>
            <a:endParaRPr lang="en-US" sz="3200" dirty="0">
              <a:solidFill>
                <a:schemeClr val="accent1">
                  <a:lumMod val="60000"/>
                  <a:lumOff val="40000"/>
                </a:schemeClr>
              </a:solidFill>
            </a:endParaRPr>
          </a:p>
          <a:p>
            <a:r>
              <a:rPr lang="en-US" sz="2800" dirty="0">
                <a:solidFill>
                  <a:schemeClr val="accent1">
                    <a:lumMod val="60000"/>
                    <a:lumOff val="40000"/>
                  </a:schemeClr>
                </a:solidFill>
              </a:rPr>
              <a:t>May I (you, all beings) be filled with loving kindness.</a:t>
            </a:r>
          </a:p>
          <a:p>
            <a:endParaRPr lang="en-US" sz="2800" dirty="0">
              <a:solidFill>
                <a:schemeClr val="accent1">
                  <a:lumMod val="60000"/>
                  <a:lumOff val="40000"/>
                </a:schemeClr>
              </a:solidFill>
            </a:endParaRPr>
          </a:p>
          <a:p>
            <a:r>
              <a:rPr lang="en-US" sz="2800" dirty="0">
                <a:solidFill>
                  <a:schemeClr val="accent1">
                    <a:lumMod val="60000"/>
                    <a:lumOff val="40000"/>
                  </a:schemeClr>
                </a:solidFill>
              </a:rPr>
              <a:t>May I (you, all beings) be free from suffering.</a:t>
            </a:r>
          </a:p>
          <a:p>
            <a:endParaRPr lang="en-US" sz="2800" dirty="0">
              <a:solidFill>
                <a:schemeClr val="accent1">
                  <a:lumMod val="60000"/>
                  <a:lumOff val="40000"/>
                </a:schemeClr>
              </a:solidFill>
            </a:endParaRPr>
          </a:p>
          <a:p>
            <a:r>
              <a:rPr lang="en-US" sz="2800" dirty="0">
                <a:solidFill>
                  <a:schemeClr val="accent1">
                    <a:lumMod val="60000"/>
                    <a:lumOff val="40000"/>
                  </a:schemeClr>
                </a:solidFill>
              </a:rPr>
              <a:t>May I (you, all beings) receive what I (you, they) need.</a:t>
            </a:r>
          </a:p>
          <a:p>
            <a:endParaRPr lang="en-US" sz="2800" dirty="0">
              <a:solidFill>
                <a:schemeClr val="accent1">
                  <a:lumMod val="60000"/>
                  <a:lumOff val="40000"/>
                </a:schemeClr>
              </a:solidFill>
            </a:endParaRPr>
          </a:p>
          <a:p>
            <a:r>
              <a:rPr lang="en-US" sz="2800" dirty="0">
                <a:solidFill>
                  <a:schemeClr val="accent1">
                    <a:lumMod val="60000"/>
                    <a:lumOff val="40000"/>
                  </a:schemeClr>
                </a:solidFill>
              </a:rPr>
              <a:t>May I (you, all beings) be at peace.</a:t>
            </a:r>
          </a:p>
        </p:txBody>
      </p:sp>
    </p:spTree>
    <p:extLst>
      <p:ext uri="{BB962C8B-B14F-4D97-AF65-F5344CB8AC3E}">
        <p14:creationId xmlns:p14="http://schemas.microsoft.com/office/powerpoint/2010/main" val="2352680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Portrait, People, Adult, Man">
            <a:extLst>
              <a:ext uri="{FF2B5EF4-FFF2-40B4-BE49-F238E27FC236}">
                <a16:creationId xmlns:a16="http://schemas.microsoft.com/office/drawing/2014/main" xmlns="" id="{C8E080EE-2957-4F24-A7B8-1EDF42FEDE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75445" y="617779"/>
            <a:ext cx="4346712" cy="54333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6EBFE22-C1E2-4C30-8334-CA074CA15C8E}"/>
              </a:ext>
            </a:extLst>
          </p:cNvPr>
          <p:cNvSpPr/>
          <p:nvPr/>
        </p:nvSpPr>
        <p:spPr>
          <a:xfrm>
            <a:off x="1205946" y="607910"/>
            <a:ext cx="6851375" cy="5632311"/>
          </a:xfrm>
          <a:prstGeom prst="rect">
            <a:avLst/>
          </a:prstGeom>
        </p:spPr>
        <p:txBody>
          <a:bodyPr wrap="square">
            <a:spAutoFit/>
          </a:bodyPr>
          <a:lstStyle/>
          <a:p>
            <a:r>
              <a:rPr lang="en-US" sz="2400" dirty="0">
                <a:solidFill>
                  <a:srgbClr val="92D050"/>
                </a:solidFill>
                <a:ea typeface="Calibri" panose="020F0502020204030204" pitchFamily="34" charset="0"/>
                <a:cs typeface="Calibri" panose="020F0502020204030204" pitchFamily="34" charset="0"/>
              </a:rPr>
              <a:t>I pray to be the eyes of compassion – </a:t>
            </a:r>
            <a:endParaRPr lang="en-US" sz="2400" dirty="0">
              <a:solidFill>
                <a:srgbClr val="92D050"/>
              </a:solidFill>
              <a:ea typeface="Calibri" panose="020F0502020204030204" pitchFamily="34" charset="0"/>
              <a:cs typeface="Times New Roman" panose="02020603050405020304" pitchFamily="18" charset="0"/>
            </a:endParaRPr>
          </a:p>
          <a:p>
            <a:r>
              <a:rPr lang="en-US" sz="2400" dirty="0">
                <a:solidFill>
                  <a:srgbClr val="92D050"/>
                </a:solidFill>
                <a:ea typeface="Calibri" panose="020F0502020204030204" pitchFamily="34" charset="0"/>
                <a:cs typeface="Calibri" panose="020F0502020204030204" pitchFamily="34" charset="0"/>
              </a:rPr>
              <a:t>that those who lack society’s support</a:t>
            </a:r>
            <a:endParaRPr lang="en-US" sz="2400" dirty="0">
              <a:solidFill>
                <a:srgbClr val="92D050"/>
              </a:solidFill>
              <a:ea typeface="Calibri" panose="020F0502020204030204" pitchFamily="34" charset="0"/>
              <a:cs typeface="Times New Roman" panose="02020603050405020304" pitchFamily="18" charset="0"/>
            </a:endParaRPr>
          </a:p>
          <a:p>
            <a:r>
              <a:rPr lang="en-US" sz="2400" dirty="0">
                <a:solidFill>
                  <a:srgbClr val="92D050"/>
                </a:solidFill>
                <a:ea typeface="Calibri" panose="020F0502020204030204" pitchFamily="34" charset="0"/>
                <a:cs typeface="Calibri" panose="020F0502020204030204" pitchFamily="34" charset="0"/>
              </a:rPr>
              <a:t>will receive my non-judgmental gaze, </a:t>
            </a:r>
            <a:endParaRPr lang="en-US" sz="2400" dirty="0">
              <a:solidFill>
                <a:srgbClr val="92D050"/>
              </a:solidFill>
              <a:ea typeface="Calibri" panose="020F0502020204030204" pitchFamily="34" charset="0"/>
              <a:cs typeface="Times New Roman" panose="02020603050405020304" pitchFamily="18" charset="0"/>
            </a:endParaRPr>
          </a:p>
          <a:p>
            <a:r>
              <a:rPr lang="en-US" sz="2400" dirty="0">
                <a:solidFill>
                  <a:srgbClr val="92D050"/>
                </a:solidFill>
                <a:ea typeface="Calibri" panose="020F0502020204030204" pitchFamily="34" charset="0"/>
                <a:cs typeface="Calibri" panose="020F0502020204030204" pitchFamily="34" charset="0"/>
              </a:rPr>
              <a:t>a look of unbiased, heartfelt welcome.</a:t>
            </a:r>
            <a:endParaRPr lang="en-US" sz="2400" dirty="0">
              <a:solidFill>
                <a:srgbClr val="92D050"/>
              </a:solidFill>
              <a:ea typeface="Calibri" panose="020F0502020204030204" pitchFamily="34" charset="0"/>
              <a:cs typeface="Times New Roman" panose="02020603050405020304" pitchFamily="18" charset="0"/>
            </a:endParaRPr>
          </a:p>
          <a:p>
            <a:r>
              <a:rPr lang="en-US" sz="2400" dirty="0">
                <a:solidFill>
                  <a:srgbClr val="92D050"/>
                </a:solidFill>
                <a:ea typeface="Calibri" panose="020F0502020204030204" pitchFamily="34" charset="0"/>
                <a:cs typeface="Calibri" panose="020F0502020204030204" pitchFamily="34" charset="0"/>
              </a:rPr>
              <a:t> </a:t>
            </a:r>
            <a:endParaRPr lang="en-US" sz="2400" dirty="0">
              <a:solidFill>
                <a:srgbClr val="92D050"/>
              </a:solidFill>
              <a:ea typeface="Calibri" panose="020F0502020204030204" pitchFamily="34" charset="0"/>
              <a:cs typeface="Times New Roman" panose="02020603050405020304" pitchFamily="18" charset="0"/>
            </a:endParaRPr>
          </a:p>
          <a:p>
            <a:r>
              <a:rPr lang="en-US" sz="2400" dirty="0">
                <a:solidFill>
                  <a:srgbClr val="92D050"/>
                </a:solidFill>
                <a:ea typeface="Calibri" panose="020F0502020204030204" pitchFamily="34" charset="0"/>
                <a:cs typeface="Calibri" panose="020F0502020204030204" pitchFamily="34" charset="0"/>
              </a:rPr>
              <a:t>I pray to be the shoulder of compassion</a:t>
            </a:r>
            <a:endParaRPr lang="en-US" sz="2400" dirty="0">
              <a:solidFill>
                <a:srgbClr val="92D050"/>
              </a:solidFill>
              <a:ea typeface="Calibri" panose="020F0502020204030204" pitchFamily="34" charset="0"/>
              <a:cs typeface="Times New Roman" panose="02020603050405020304" pitchFamily="18" charset="0"/>
            </a:endParaRPr>
          </a:p>
          <a:p>
            <a:r>
              <a:rPr lang="en-US" sz="2400" dirty="0">
                <a:solidFill>
                  <a:srgbClr val="92D050"/>
                </a:solidFill>
                <a:ea typeface="Calibri" panose="020F0502020204030204" pitchFamily="34" charset="0"/>
                <a:cs typeface="Calibri" panose="020F0502020204030204" pitchFamily="34" charset="0"/>
              </a:rPr>
              <a:t>that those who come laden with burdens</a:t>
            </a:r>
            <a:endParaRPr lang="en-US" sz="2400" dirty="0">
              <a:solidFill>
                <a:srgbClr val="92D050"/>
              </a:solidFill>
              <a:ea typeface="Calibri" panose="020F0502020204030204" pitchFamily="34" charset="0"/>
              <a:cs typeface="Times New Roman" panose="02020603050405020304" pitchFamily="18" charset="0"/>
            </a:endParaRPr>
          </a:p>
          <a:p>
            <a:r>
              <a:rPr lang="en-US" sz="2400" dirty="0">
                <a:solidFill>
                  <a:srgbClr val="92D050"/>
                </a:solidFill>
                <a:ea typeface="Calibri" panose="020F0502020204030204" pitchFamily="34" charset="0"/>
                <a:cs typeface="Calibri" panose="020F0502020204030204" pitchFamily="34" charset="0"/>
              </a:rPr>
              <a:t>will be able to set things down for a while,</a:t>
            </a:r>
            <a:endParaRPr lang="en-US" sz="2400" dirty="0">
              <a:solidFill>
                <a:srgbClr val="92D050"/>
              </a:solidFill>
              <a:ea typeface="Calibri" panose="020F0502020204030204" pitchFamily="34" charset="0"/>
              <a:cs typeface="Times New Roman" panose="02020603050405020304" pitchFamily="18" charset="0"/>
            </a:endParaRPr>
          </a:p>
          <a:p>
            <a:r>
              <a:rPr lang="en-US" sz="2400" dirty="0">
                <a:solidFill>
                  <a:srgbClr val="92D050"/>
                </a:solidFill>
                <a:ea typeface="Calibri" panose="020F0502020204030204" pitchFamily="34" charset="0"/>
                <a:cs typeface="Calibri" panose="020F0502020204030204" pitchFamily="34" charset="0"/>
              </a:rPr>
              <a:t>and have the load lightened when they leave.</a:t>
            </a:r>
          </a:p>
          <a:p>
            <a:endParaRPr lang="en-US" sz="2400" dirty="0">
              <a:solidFill>
                <a:srgbClr val="92D050"/>
              </a:solidFill>
              <a:effectLst/>
              <a:ea typeface="Calibri" panose="020F0502020204030204" pitchFamily="34" charset="0"/>
              <a:cs typeface="Calibri" panose="020F0502020204030204" pitchFamily="34" charset="0"/>
            </a:endParaRPr>
          </a:p>
          <a:p>
            <a:r>
              <a:rPr lang="en-US" sz="2400" dirty="0">
                <a:solidFill>
                  <a:srgbClr val="92D050"/>
                </a:solidFill>
              </a:rPr>
              <a:t>I pray to be the heart of compassion – </a:t>
            </a:r>
          </a:p>
          <a:p>
            <a:r>
              <a:rPr lang="en-US" sz="2400" dirty="0">
                <a:solidFill>
                  <a:srgbClr val="92D050"/>
                </a:solidFill>
              </a:rPr>
              <a:t>that those who feel overwhelmed with suffering </a:t>
            </a:r>
          </a:p>
          <a:p>
            <a:r>
              <a:rPr lang="en-US" sz="2400" dirty="0">
                <a:solidFill>
                  <a:srgbClr val="92D050"/>
                </a:solidFill>
              </a:rPr>
              <a:t>will sense my empathic response, </a:t>
            </a:r>
          </a:p>
          <a:p>
            <a:r>
              <a:rPr lang="en-US" sz="2400" dirty="0">
                <a:solidFill>
                  <a:srgbClr val="92D050"/>
                </a:solidFill>
              </a:rPr>
              <a:t>one that forgoes a desire to fix the hurt.</a:t>
            </a:r>
          </a:p>
          <a:p>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9598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nd In Front Of The Mouth, Giggle">
            <a:extLst>
              <a:ext uri="{FF2B5EF4-FFF2-40B4-BE49-F238E27FC236}">
                <a16:creationId xmlns:a16="http://schemas.microsoft.com/office/drawing/2014/main" xmlns="" id="{AF5632E4-6AC2-4854-9BB2-F120BE4F43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01" y="1693096"/>
            <a:ext cx="6313657" cy="42173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452E0D86-BEA1-4770-8094-3D5DA22C0357}"/>
              </a:ext>
            </a:extLst>
          </p:cNvPr>
          <p:cNvSpPr/>
          <p:nvPr/>
        </p:nvSpPr>
        <p:spPr>
          <a:xfrm>
            <a:off x="5578129" y="947530"/>
            <a:ext cx="6096000" cy="3416320"/>
          </a:xfrm>
          <a:prstGeom prst="rect">
            <a:avLst/>
          </a:prstGeom>
        </p:spPr>
        <p:txBody>
          <a:bodyPr>
            <a:spAutoFit/>
          </a:bodyPr>
          <a:lstStyle/>
          <a:p>
            <a:r>
              <a:rPr lang="en-US" sz="2400" dirty="0">
                <a:solidFill>
                  <a:srgbClr val="FFC000"/>
                </a:solidFill>
                <a:ea typeface="Calibri" panose="020F0502020204030204" pitchFamily="34" charset="0"/>
                <a:cs typeface="Times New Roman" panose="02020603050405020304" pitchFamily="18" charset="0"/>
              </a:rPr>
              <a:t>I pray to be the mouth of compassion – </a:t>
            </a:r>
          </a:p>
          <a:p>
            <a:r>
              <a:rPr lang="en-US" sz="2400" dirty="0">
                <a:solidFill>
                  <a:srgbClr val="FFC000"/>
                </a:solidFill>
                <a:ea typeface="Calibri" panose="020F0502020204030204" pitchFamily="34" charset="0"/>
                <a:cs typeface="Times New Roman" panose="02020603050405020304" pitchFamily="18" charset="0"/>
              </a:rPr>
              <a:t>that those whose voice is not heard</a:t>
            </a:r>
          </a:p>
          <a:p>
            <a:r>
              <a:rPr lang="en-US" sz="2400" dirty="0">
                <a:solidFill>
                  <a:srgbClr val="FFC000"/>
                </a:solidFill>
                <a:ea typeface="Calibri" panose="020F0502020204030204" pitchFamily="34" charset="0"/>
                <a:cs typeface="Times New Roman" panose="02020603050405020304" pitchFamily="18" charset="0"/>
              </a:rPr>
              <a:t>will be empowered and supported</a:t>
            </a:r>
          </a:p>
          <a:p>
            <a:r>
              <a:rPr lang="en-US" sz="2400" dirty="0">
                <a:solidFill>
                  <a:srgbClr val="FFC000"/>
                </a:solidFill>
                <a:ea typeface="Calibri" panose="020F0502020204030204" pitchFamily="34" charset="0"/>
                <a:cs typeface="Times New Roman" panose="02020603050405020304" pitchFamily="18" charset="0"/>
              </a:rPr>
              <a:t>by my determined, vocal stand for justice.</a:t>
            </a:r>
          </a:p>
          <a:p>
            <a:r>
              <a:rPr lang="en-US" sz="2400" dirty="0">
                <a:solidFill>
                  <a:srgbClr val="FFC000"/>
                </a:solidFill>
                <a:ea typeface="Calibri" panose="020F0502020204030204" pitchFamily="34" charset="0"/>
                <a:cs typeface="Times New Roman" panose="02020603050405020304" pitchFamily="18" charset="0"/>
              </a:rPr>
              <a:t> </a:t>
            </a:r>
          </a:p>
          <a:p>
            <a:r>
              <a:rPr lang="en-US" sz="2400" dirty="0">
                <a:solidFill>
                  <a:srgbClr val="FFC000"/>
                </a:solidFill>
                <a:ea typeface="Calibri" panose="020F0502020204030204" pitchFamily="34" charset="0"/>
                <a:cs typeface="Times New Roman" panose="02020603050405020304" pitchFamily="18" charset="0"/>
              </a:rPr>
              <a:t>I pray to be the hands of compassion – </a:t>
            </a:r>
          </a:p>
          <a:p>
            <a:r>
              <a:rPr lang="en-US" sz="2400" dirty="0">
                <a:solidFill>
                  <a:srgbClr val="FFC000"/>
                </a:solidFill>
                <a:ea typeface="Calibri" panose="020F0502020204030204" pitchFamily="34" charset="0"/>
                <a:cs typeface="Times New Roman" panose="02020603050405020304" pitchFamily="18" charset="0"/>
              </a:rPr>
              <a:t>that those whose life could benefit</a:t>
            </a:r>
          </a:p>
          <a:p>
            <a:r>
              <a:rPr lang="en-US" sz="2400" dirty="0">
                <a:solidFill>
                  <a:srgbClr val="FFC000"/>
                </a:solidFill>
                <a:ea typeface="Calibri" panose="020F0502020204030204" pitchFamily="34" charset="0"/>
                <a:cs typeface="Times New Roman" panose="02020603050405020304" pitchFamily="18" charset="0"/>
              </a:rPr>
              <a:t>from my presence and my actions</a:t>
            </a:r>
          </a:p>
          <a:p>
            <a:r>
              <a:rPr lang="en-US" sz="2400" dirty="0">
                <a:solidFill>
                  <a:srgbClr val="FFC000"/>
                </a:solidFill>
                <a:ea typeface="Calibri" panose="020F0502020204030204" pitchFamily="34" charset="0"/>
                <a:cs typeface="Times New Roman" panose="02020603050405020304" pitchFamily="18" charset="0"/>
              </a:rPr>
              <a:t>will be assisted by the humble offering.</a:t>
            </a:r>
            <a:endParaRPr lang="en-US" sz="2400" dirty="0">
              <a:solidFill>
                <a:srgbClr val="FFC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8346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eart, Fire, Flame, Burn, Love, Blaze, Heiss">
            <a:extLst>
              <a:ext uri="{FF2B5EF4-FFF2-40B4-BE49-F238E27FC236}">
                <a16:creationId xmlns:a16="http://schemas.microsoft.com/office/drawing/2014/main" xmlns="" id="{F03A172D-612C-41A5-AB9E-87940F224B4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8052" y="0"/>
            <a:ext cx="4591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D900D04F-2BFC-481C-B2EA-7D20D312A2B4}"/>
              </a:ext>
            </a:extLst>
          </p:cNvPr>
          <p:cNvSpPr/>
          <p:nvPr/>
        </p:nvSpPr>
        <p:spPr>
          <a:xfrm>
            <a:off x="3962400" y="1142710"/>
            <a:ext cx="7606748" cy="3697935"/>
          </a:xfrm>
          <a:prstGeom prst="rect">
            <a:avLst/>
          </a:prstGeom>
        </p:spPr>
        <p:txBody>
          <a:bodyPr wrap="square">
            <a:spAutoFit/>
          </a:bodyPr>
          <a:lstStyle/>
          <a:p>
            <a:r>
              <a:rPr lang="en-US" sz="2400" dirty="0">
                <a:solidFill>
                  <a:schemeClr val="accent5">
                    <a:lumMod val="75000"/>
                  </a:schemeClr>
                </a:solidFill>
                <a:ea typeface="Calibri" panose="020F0502020204030204" pitchFamily="34" charset="0"/>
                <a:cs typeface="Times New Roman" panose="02020603050405020304" pitchFamily="18" charset="0"/>
              </a:rPr>
              <a:t>I pray to be the feet of compassion – </a:t>
            </a:r>
          </a:p>
          <a:p>
            <a:r>
              <a:rPr lang="en-US" sz="2400" dirty="0">
                <a:solidFill>
                  <a:schemeClr val="accent5">
                    <a:lumMod val="75000"/>
                  </a:schemeClr>
                </a:solidFill>
                <a:ea typeface="Calibri" panose="020F0502020204030204" pitchFamily="34" charset="0"/>
                <a:cs typeface="Times New Roman" panose="02020603050405020304" pitchFamily="18" charset="0"/>
              </a:rPr>
              <a:t>that those who long for companionship</a:t>
            </a:r>
          </a:p>
          <a:p>
            <a:r>
              <a:rPr lang="en-US" sz="2400" dirty="0">
                <a:solidFill>
                  <a:schemeClr val="accent5">
                    <a:lumMod val="75000"/>
                  </a:schemeClr>
                </a:solidFill>
                <a:ea typeface="Calibri" panose="020F0502020204030204" pitchFamily="34" charset="0"/>
                <a:cs typeface="Times New Roman" panose="02020603050405020304" pitchFamily="18" charset="0"/>
              </a:rPr>
              <a:t>will see that I walk beside them,</a:t>
            </a:r>
          </a:p>
          <a:p>
            <a:r>
              <a:rPr lang="en-US" sz="2400" dirty="0">
                <a:solidFill>
                  <a:schemeClr val="accent5">
                    <a:lumMod val="75000"/>
                  </a:schemeClr>
                </a:solidFill>
                <a:ea typeface="Calibri" panose="020F0502020204030204" pitchFamily="34" charset="0"/>
                <a:cs typeface="Times New Roman" panose="02020603050405020304" pitchFamily="18" charset="0"/>
              </a:rPr>
              <a:t>joined in the strength of a common humanity.</a:t>
            </a:r>
          </a:p>
          <a:p>
            <a:r>
              <a:rPr lang="en-US" sz="2400" dirty="0">
                <a:solidFill>
                  <a:schemeClr val="accent5">
                    <a:lumMod val="75000"/>
                  </a:schemeClr>
                </a:solidFill>
                <a:ea typeface="Calibri" panose="020F0502020204030204" pitchFamily="34" charset="0"/>
                <a:cs typeface="Times New Roman" panose="02020603050405020304" pitchFamily="18" charset="0"/>
              </a:rPr>
              <a:t> </a:t>
            </a:r>
          </a:p>
          <a:p>
            <a:r>
              <a:rPr lang="en-US" sz="2400" dirty="0">
                <a:solidFill>
                  <a:schemeClr val="accent5">
                    <a:lumMod val="75000"/>
                  </a:schemeClr>
                </a:solidFill>
                <a:ea typeface="Calibri" panose="020F0502020204030204" pitchFamily="34" charset="0"/>
                <a:cs typeface="Times New Roman" panose="02020603050405020304" pitchFamily="18" charset="0"/>
              </a:rPr>
              <a:t>I pray that the light of compassion shining in my soul will recognize and receive the Light shining in others, </a:t>
            </a:r>
          </a:p>
          <a:p>
            <a:r>
              <a:rPr lang="en-US" sz="2400" dirty="0">
                <a:solidFill>
                  <a:schemeClr val="accent5">
                    <a:lumMod val="75000"/>
                  </a:schemeClr>
                </a:solidFill>
                <a:ea typeface="Calibri" panose="020F0502020204030204" pitchFamily="34" charset="0"/>
                <a:cs typeface="Times New Roman" panose="02020603050405020304" pitchFamily="18" charset="0"/>
              </a:rPr>
              <a:t>that together we will care for creation with respect </a:t>
            </a:r>
          </a:p>
          <a:p>
            <a:r>
              <a:rPr lang="en-US" sz="2400" dirty="0">
                <a:solidFill>
                  <a:schemeClr val="accent5">
                    <a:lumMod val="75000"/>
                  </a:schemeClr>
                </a:solidFill>
                <a:ea typeface="Calibri" panose="020F0502020204030204" pitchFamily="34" charset="0"/>
                <a:cs typeface="Times New Roman" panose="02020603050405020304" pitchFamily="18" charset="0"/>
              </a:rPr>
              <a:t>and have gratitude for all that exists.</a:t>
            </a:r>
          </a:p>
          <a:p>
            <a:pPr>
              <a:lnSpc>
                <a:spcPct val="107000"/>
              </a:lnSpc>
              <a:spcAft>
                <a:spcPts val="800"/>
              </a:spcAft>
            </a:pPr>
            <a:r>
              <a:rPr lang="en-US" dirty="0">
                <a:solidFill>
                  <a:schemeClr val="accent6">
                    <a:lumMod val="75000"/>
                  </a:schemeClr>
                </a:solidFill>
                <a:latin typeface="Georgia" panose="02040502050405020303" pitchFamily="18" charset="0"/>
                <a:ea typeface="Calibri" panose="020F0502020204030204" pitchFamily="34" charset="0"/>
                <a:cs typeface="Times New Roman" panose="02020603050405020304" pitchFamily="18" charset="0"/>
              </a:rPr>
              <a:t> </a:t>
            </a:r>
            <a:endParaRPr lang="en-US" sz="16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22C1E478-0561-4AFC-9788-BBF2531B4A58}"/>
              </a:ext>
            </a:extLst>
          </p:cNvPr>
          <p:cNvSpPr/>
          <p:nvPr/>
        </p:nvSpPr>
        <p:spPr>
          <a:xfrm>
            <a:off x="5075582" y="5277967"/>
            <a:ext cx="6096000" cy="1200329"/>
          </a:xfrm>
          <a:prstGeom prst="rect">
            <a:avLst/>
          </a:prstGeom>
        </p:spPr>
        <p:txBody>
          <a:bodyPr>
            <a:spAutoFit/>
          </a:bodyPr>
          <a:lstStyle/>
          <a:p>
            <a:r>
              <a:rPr lang="en-US" dirty="0">
                <a:solidFill>
                  <a:schemeClr val="accent5">
                    <a:lumMod val="60000"/>
                    <a:lumOff val="40000"/>
                  </a:schemeClr>
                </a:solidFill>
                <a:latin typeface="Georgia" panose="02040502050405020303" pitchFamily="18" charset="0"/>
                <a:ea typeface="Calibri" panose="020F0502020204030204" pitchFamily="34" charset="0"/>
                <a:cs typeface="Times New Roman" panose="02020603050405020304" pitchFamily="18" charset="0"/>
              </a:rPr>
              <a:t>Taken from </a:t>
            </a:r>
            <a:r>
              <a:rPr lang="en-US" i="1" dirty="0">
                <a:solidFill>
                  <a:schemeClr val="accent5">
                    <a:lumMod val="60000"/>
                    <a:lumOff val="40000"/>
                  </a:schemeClr>
                </a:solidFill>
                <a:latin typeface="Georgia" panose="02040502050405020303" pitchFamily="18" charset="0"/>
                <a:ea typeface="Calibri" panose="020F0502020204030204" pitchFamily="34" charset="0"/>
                <a:cs typeface="Times New Roman" panose="02020603050405020304" pitchFamily="18" charset="0"/>
              </a:rPr>
              <a:t>Prayers of Boundless Compassion</a:t>
            </a:r>
            <a:r>
              <a:rPr lang="en-US" dirty="0">
                <a:solidFill>
                  <a:schemeClr val="accent5">
                    <a:lumMod val="60000"/>
                    <a:lumOff val="40000"/>
                  </a:schemeClr>
                </a:solidFill>
                <a:latin typeface="Georgia" panose="02040502050405020303" pitchFamily="18" charset="0"/>
                <a:ea typeface="Calibri" panose="020F0502020204030204" pitchFamily="34" charset="0"/>
                <a:cs typeface="Times New Roman" panose="02020603050405020304" pitchFamily="18" charset="0"/>
              </a:rPr>
              <a:t> </a:t>
            </a:r>
          </a:p>
          <a:p>
            <a:r>
              <a:rPr lang="en-US" dirty="0">
                <a:solidFill>
                  <a:schemeClr val="accent5">
                    <a:lumMod val="60000"/>
                    <a:lumOff val="40000"/>
                  </a:schemeClr>
                </a:solidFill>
                <a:latin typeface="Georgia" panose="02040502050405020303" pitchFamily="18" charset="0"/>
                <a:ea typeface="Calibri" panose="020F0502020204030204" pitchFamily="34" charset="0"/>
                <a:cs typeface="Times New Roman" panose="02020603050405020304" pitchFamily="18" charset="0"/>
              </a:rPr>
              <a:t>© 2018 by Joyce Rupp.  </a:t>
            </a:r>
            <a:endParaRPr lang="en-US"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accent5">
                    <a:lumMod val="60000"/>
                    <a:lumOff val="40000"/>
                  </a:schemeClr>
                </a:solidFill>
                <a:latin typeface="Georgia" panose="02040502050405020303" pitchFamily="18" charset="0"/>
                <a:ea typeface="Calibri" panose="020F0502020204030204" pitchFamily="34" charset="0"/>
                <a:cs typeface="Times New Roman" panose="02020603050405020304" pitchFamily="18" charset="0"/>
              </a:rPr>
              <a:t>Used by permission of Sorin Books.  </a:t>
            </a:r>
            <a:endParaRPr lang="en-US"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accent5">
                    <a:lumMod val="60000"/>
                    <a:lumOff val="40000"/>
                  </a:schemeClr>
                </a:solidFill>
                <a:latin typeface="Georgia" panose="02040502050405020303" pitchFamily="18" charset="0"/>
                <a:ea typeface="Calibri" panose="020F0502020204030204" pitchFamily="34" charset="0"/>
                <a:cs typeface="Times New Roman" panose="02020603050405020304" pitchFamily="18" charset="0"/>
              </a:rPr>
              <a:t>All rights reserved.</a:t>
            </a:r>
            <a:endParaRPr lang="en-US"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4427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xmlns="" id="{8F3CF990-ACB8-443A-BB74-D36EC8A00B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a:extLst>
              <a:ext uri="{FF2B5EF4-FFF2-40B4-BE49-F238E27FC236}">
                <a16:creationId xmlns:a16="http://schemas.microsoft.com/office/drawing/2014/main" xmlns="" id="{00B98862-BEE1-44FB-A335-A1B9106B445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a:ext>
            </a:extLst>
          </a:blip>
          <a:stretch>
            <a:fillRect/>
          </a:stretch>
        </p:blipFill>
        <p:spPr>
          <a:xfrm>
            <a:off x="2831794" y="2105202"/>
            <a:ext cx="9360205" cy="4752798"/>
          </a:xfrm>
          <a:prstGeom prst="rect">
            <a:avLst/>
          </a:prstGeom>
          <a:noFill/>
        </p:spPr>
      </p:pic>
      <p:sp>
        <p:nvSpPr>
          <p:cNvPr id="50" name="Freeform: Shape 49">
            <a:extLst>
              <a:ext uri="{FF2B5EF4-FFF2-40B4-BE49-F238E27FC236}">
                <a16:creationId xmlns:a16="http://schemas.microsoft.com/office/drawing/2014/main" xmlns="" id="{65F94F98-3A57-49AA-838E-91AAF600B6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52" name="Picture 51">
            <a:extLst>
              <a:ext uri="{FF2B5EF4-FFF2-40B4-BE49-F238E27FC236}">
                <a16:creationId xmlns:a16="http://schemas.microsoft.com/office/drawing/2014/main" xmlns="" id="{7185CF21-0594-48C0-9F3E-254D6BCE9D9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a:ext>
            </a:extLst>
          </a:blip>
          <a:stretch>
            <a:fillRect/>
          </a:stretch>
        </p:blipFill>
        <p:spPr>
          <a:xfrm>
            <a:off x="45489" y="-5487"/>
            <a:ext cx="12189867" cy="6858000"/>
          </a:xfrm>
          <a:prstGeom prst="rect">
            <a:avLst/>
          </a:prstGeom>
        </p:spPr>
      </p:pic>
      <p:sp>
        <p:nvSpPr>
          <p:cNvPr id="54" name="Rectangle 53">
            <a:extLst>
              <a:ext uri="{FF2B5EF4-FFF2-40B4-BE49-F238E27FC236}">
                <a16:creationId xmlns:a16="http://schemas.microsoft.com/office/drawing/2014/main" xmlns="" id="{A0B5529D-5CAA-4BF2-B5C9-34705E7661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 name="Freeform: Shape 55">
            <a:extLst>
              <a:ext uri="{FF2B5EF4-FFF2-40B4-BE49-F238E27FC236}">
                <a16:creationId xmlns:a16="http://schemas.microsoft.com/office/drawing/2014/main" xmlns="" id="{FBD68200-BC03-4015-860B-CD5C30CD76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58" name="Oval 57">
            <a:extLst>
              <a:ext uri="{FF2B5EF4-FFF2-40B4-BE49-F238E27FC236}">
                <a16:creationId xmlns:a16="http://schemas.microsoft.com/office/drawing/2014/main" xmlns="" id="{332A6F87-AC28-4AA8-B8A6-AEBC67BD0D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12D3C9CC-F0AD-4F56-9B0F-18ED29C3B4C9}"/>
              </a:ext>
            </a:extLst>
          </p:cNvPr>
          <p:cNvSpPr>
            <a:spLocks noGrp="1"/>
          </p:cNvSpPr>
          <p:nvPr>
            <p:ph type="ctrTitle"/>
          </p:nvPr>
        </p:nvSpPr>
        <p:spPr>
          <a:xfrm>
            <a:off x="6489529" y="985495"/>
            <a:ext cx="4731026" cy="4528706"/>
          </a:xfrm>
        </p:spPr>
        <p:txBody>
          <a:bodyPr>
            <a:normAutofit fontScale="90000"/>
          </a:bodyPr>
          <a:lstStyle/>
          <a:p>
            <a:pPr algn="ctr"/>
            <a:r>
              <a:rPr lang="en-US" sz="3200" dirty="0">
                <a:solidFill>
                  <a:schemeClr val="bg1"/>
                </a:solidFill>
              </a:rPr>
              <a:t>A Compassionate Presence</a:t>
            </a:r>
            <a:br>
              <a:rPr lang="en-US" sz="3200" dirty="0">
                <a:solidFill>
                  <a:schemeClr val="bg1"/>
                </a:solidFill>
              </a:rPr>
            </a:br>
            <a:r>
              <a:rPr lang="en-US" sz="3200" dirty="0">
                <a:solidFill>
                  <a:schemeClr val="bg1"/>
                </a:solidFill>
              </a:rPr>
              <a:t/>
            </a:r>
            <a:br>
              <a:rPr lang="en-US" sz="3200" dirty="0">
                <a:solidFill>
                  <a:schemeClr val="bg1"/>
                </a:solidFill>
              </a:rPr>
            </a:br>
            <a:r>
              <a:rPr lang="en-US" sz="3200" dirty="0">
                <a:solidFill>
                  <a:schemeClr val="bg1"/>
                </a:solidFill>
              </a:rPr>
              <a:t>“…an attitude of the heart, one which approaches life with serene attentiveness, which is capable of being fully present to someone without thinking </a:t>
            </a:r>
            <a:r>
              <a:rPr lang="en-US" sz="3200">
                <a:solidFill>
                  <a:schemeClr val="bg1"/>
                </a:solidFill>
              </a:rPr>
              <a:t>of </a:t>
            </a:r>
            <a:br>
              <a:rPr lang="en-US" sz="3200">
                <a:solidFill>
                  <a:schemeClr val="bg1"/>
                </a:solidFill>
              </a:rPr>
            </a:br>
            <a:r>
              <a:rPr lang="en-US" sz="3200">
                <a:solidFill>
                  <a:schemeClr val="bg1"/>
                </a:solidFill>
              </a:rPr>
              <a:t>what </a:t>
            </a:r>
            <a:r>
              <a:rPr lang="en-US" sz="3200" dirty="0">
                <a:solidFill>
                  <a:schemeClr val="bg1"/>
                </a:solidFill>
              </a:rPr>
              <a:t>comes next…”</a:t>
            </a:r>
            <a:br>
              <a:rPr lang="en-US" sz="3200" dirty="0">
                <a:solidFill>
                  <a:schemeClr val="bg1"/>
                </a:solidFill>
              </a:rPr>
            </a:br>
            <a:r>
              <a:rPr lang="en-US" sz="3600" dirty="0">
                <a:solidFill>
                  <a:schemeClr val="bg1"/>
                </a:solidFill>
              </a:rPr>
              <a:t>		</a:t>
            </a:r>
            <a:r>
              <a:rPr lang="en-US" sz="2400" i="1" dirty="0" err="1">
                <a:solidFill>
                  <a:schemeClr val="bg1"/>
                </a:solidFill>
              </a:rPr>
              <a:t>Laudato</a:t>
            </a:r>
            <a:r>
              <a:rPr lang="en-US" sz="2400" i="1" dirty="0">
                <a:solidFill>
                  <a:schemeClr val="bg1"/>
                </a:solidFill>
              </a:rPr>
              <a:t> Si </a:t>
            </a:r>
            <a:r>
              <a:rPr lang="en-US" sz="2400" dirty="0">
                <a:solidFill>
                  <a:schemeClr val="bg1"/>
                </a:solidFill>
              </a:rPr>
              <a:t>226</a:t>
            </a:r>
            <a:endParaRPr lang="en-US" sz="3200" dirty="0"/>
          </a:p>
        </p:txBody>
      </p:sp>
      <p:pic>
        <p:nvPicPr>
          <p:cNvPr id="11" name="Picture 2" descr="Hand, Hold, Care, Help, Elderly, Old">
            <a:extLst>
              <a:ext uri="{FF2B5EF4-FFF2-40B4-BE49-F238E27FC236}">
                <a16:creationId xmlns:a16="http://schemas.microsoft.com/office/drawing/2014/main" xmlns="" id="{ABCAA0B4-67B1-462D-A269-6AE79891694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8532" y="1121111"/>
            <a:ext cx="5672458" cy="4257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197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4096DD-3DE2-4640-BF59-F3172A35153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xmlns="" id="{EDE7DAA5-8655-47DE-B719-C550A1D97420}"/>
              </a:ext>
            </a:extLst>
          </p:cNvPr>
          <p:cNvSpPr>
            <a:spLocks noGrp="1"/>
          </p:cNvSpPr>
          <p:nvPr>
            <p:ph type="subTitle" idx="1"/>
          </p:nvPr>
        </p:nvSpPr>
        <p:spPr/>
        <p:txBody>
          <a:bodyPr/>
          <a:lstStyle/>
          <a:p>
            <a:endParaRPr lang="en-US"/>
          </a:p>
        </p:txBody>
      </p:sp>
      <p:graphicFrame>
        <p:nvGraphicFramePr>
          <p:cNvPr id="4" name="Object 3">
            <a:extLst>
              <a:ext uri="{FF2B5EF4-FFF2-40B4-BE49-F238E27FC236}">
                <a16:creationId xmlns:a16="http://schemas.microsoft.com/office/drawing/2014/main" xmlns="" id="{5DF21FD6-5A58-4756-856F-BEE8A42E5DEA}"/>
              </a:ext>
            </a:extLst>
          </p:cNvPr>
          <p:cNvGraphicFramePr>
            <a:graphicFrameLocks noChangeAspect="1"/>
          </p:cNvGraphicFramePr>
          <p:nvPr>
            <p:extLst>
              <p:ext uri="{D42A27DB-BD31-4B8C-83A1-F6EECF244321}">
                <p14:modId xmlns:p14="http://schemas.microsoft.com/office/powerpoint/2010/main" val="3533764922"/>
              </p:ext>
            </p:extLst>
          </p:nvPr>
        </p:nvGraphicFramePr>
        <p:xfrm>
          <a:off x="2272553" y="314075"/>
          <a:ext cx="8158214" cy="6118660"/>
        </p:xfrm>
        <a:graphic>
          <a:graphicData uri="http://schemas.openxmlformats.org/presentationml/2006/ole">
            <mc:AlternateContent xmlns:mc="http://schemas.openxmlformats.org/markup-compatibility/2006">
              <mc:Choice xmlns:v="urn:schemas-microsoft-com:vml" Requires="v">
                <p:oleObj spid="_x0000_s1027" name="Acrobat Document" r:id="rId3" imgW="6857708" imgH="5143382" progId="AcroExch.Document.DC">
                  <p:embed/>
                </p:oleObj>
              </mc:Choice>
              <mc:Fallback>
                <p:oleObj name="Acrobat Document" r:id="rId3" imgW="6857708" imgH="5143382" progId="AcroExch.Document.DC">
                  <p:embed/>
                  <p:pic>
                    <p:nvPicPr>
                      <p:cNvPr id="4" name="Object 3">
                        <a:extLst>
                          <a:ext uri="{FF2B5EF4-FFF2-40B4-BE49-F238E27FC236}">
                            <a16:creationId xmlns:a16="http://schemas.microsoft.com/office/drawing/2014/main" xmlns="" id="{5DF21FD6-5A58-4756-856F-BEE8A42E5DEA}"/>
                          </a:ext>
                        </a:extLst>
                      </p:cNvPr>
                      <p:cNvPicPr/>
                      <p:nvPr/>
                    </p:nvPicPr>
                    <p:blipFill>
                      <a:blip r:embed="rId4"/>
                      <a:stretch>
                        <a:fillRect/>
                      </a:stretch>
                    </p:blipFill>
                    <p:spPr>
                      <a:xfrm>
                        <a:off x="2272553" y="314075"/>
                        <a:ext cx="8158214" cy="6118660"/>
                      </a:xfrm>
                      <a:prstGeom prst="rect">
                        <a:avLst/>
                      </a:prstGeom>
                    </p:spPr>
                  </p:pic>
                </p:oleObj>
              </mc:Fallback>
            </mc:AlternateContent>
          </a:graphicData>
        </a:graphic>
      </p:graphicFrame>
    </p:spTree>
    <p:extLst>
      <p:ext uri="{BB962C8B-B14F-4D97-AF65-F5344CB8AC3E}">
        <p14:creationId xmlns:p14="http://schemas.microsoft.com/office/powerpoint/2010/main" val="134724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FA3880A-8D8F-466C-A4A1-F07BCDD3719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12" name="Picture 11">
            <a:extLst>
              <a:ext uri="{FF2B5EF4-FFF2-40B4-BE49-F238E27FC236}">
                <a16:creationId xmlns:a16="http://schemas.microsoft.com/office/drawing/2014/main" xmlns="" id="{3C0A64CB-20A1-4508-B568-284EB04F78E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14" name="Rectangle 13">
            <a:extLst>
              <a:ext uri="{FF2B5EF4-FFF2-40B4-BE49-F238E27FC236}">
                <a16:creationId xmlns:a16="http://schemas.microsoft.com/office/drawing/2014/main" xmlns="" id="{8DA14841-53A4-4935-BE65-C8373B8A6D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xmlns="" id="{9877C2CF-B2DD-41C8-8B5E-152673376B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xmlns="" id="{24923D72-7E69-464B-94C5-B2530008D0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xmlns="" id="{A00CCC86-7A88-4DFF-A0D0-6604606A2A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a:extLst>
              <a:ext uri="{FF2B5EF4-FFF2-40B4-BE49-F238E27FC236}">
                <a16:creationId xmlns:a16="http://schemas.microsoft.com/office/drawing/2014/main" xmlns="" id="{E1F8ABFD-155B-4386-AE33-6E13057CFCF3}"/>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24" name="Rectangle 23">
            <a:extLst>
              <a:ext uri="{FF2B5EF4-FFF2-40B4-BE49-F238E27FC236}">
                <a16:creationId xmlns:a16="http://schemas.microsoft.com/office/drawing/2014/main" xmlns="" id="{A97B08B2-0DA5-4B7F-A47D-5C15ECFB0B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21" descr="Digital Connections">
            <a:extLst>
              <a:ext uri="{FF2B5EF4-FFF2-40B4-BE49-F238E27FC236}">
                <a16:creationId xmlns:a16="http://schemas.microsoft.com/office/drawing/2014/main" xmlns="" id="{271E0457-31DF-4C62-8FE9-AF356C7731DE}"/>
              </a:ext>
            </a:extLst>
          </p:cNvPr>
          <p:cNvPicPr>
            <a:picLocks noGrp="1" noChangeAspect="1"/>
          </p:cNvPicPr>
          <p:nvPr>
            <p:ph type="pic" idx="1"/>
          </p:nvPr>
        </p:nvPicPr>
        <p:blipFill rotWithShape="1">
          <a:blip r:embed="rId5" cstate="print">
            <a:extLst>
              <a:ext uri="{28A0092B-C50C-407E-A947-70E740481C1C}">
                <a14:useLocalDpi xmlns:a14="http://schemas.microsoft.com/office/drawing/2010/main"/>
              </a:ext>
            </a:extLst>
          </a:blip>
          <a:srcRect b="-1"/>
          <a:stretch/>
        </p:blipFill>
        <p:spPr>
          <a:xfrm>
            <a:off x="18344" y="-179655"/>
            <a:ext cx="12191675" cy="6858000"/>
          </a:xfrm>
          <a:prstGeom prst="rect">
            <a:avLst/>
          </a:prstGeom>
        </p:spPr>
      </p:pic>
      <p:pic>
        <p:nvPicPr>
          <p:cNvPr id="26" name="Picture 25">
            <a:extLst>
              <a:ext uri="{FF2B5EF4-FFF2-40B4-BE49-F238E27FC236}">
                <a16:creationId xmlns:a16="http://schemas.microsoft.com/office/drawing/2014/main" xmlns="" id="{19C770FC-6D2D-4B73-8219-CFEB0B146F7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28" name="Picture 27">
            <a:extLst>
              <a:ext uri="{FF2B5EF4-FFF2-40B4-BE49-F238E27FC236}">
                <a16:creationId xmlns:a16="http://schemas.microsoft.com/office/drawing/2014/main" xmlns="" id="{2DD31FDA-BCB5-4B8D-8FB8-8CCF019C9F1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alphaModFix/>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30" name="Rectangle 29">
            <a:extLst>
              <a:ext uri="{FF2B5EF4-FFF2-40B4-BE49-F238E27FC236}">
                <a16:creationId xmlns:a16="http://schemas.microsoft.com/office/drawing/2014/main" xmlns="" id="{590A298A-601D-412F-9A93-09DCA9DBE0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7474A3CD-596C-4FAC-8913-C98848CD23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06A99299-7151-43AF-94CF-2ADA8412BD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7535" y="0"/>
            <a:ext cx="4431479"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xmlns="" id="{C50AD077-6799-492A-9C0B-69C893B6301E}"/>
              </a:ext>
            </a:extLst>
          </p:cNvPr>
          <p:cNvSpPr>
            <a:spLocks noGrp="1"/>
          </p:cNvSpPr>
          <p:nvPr>
            <p:ph type="title"/>
          </p:nvPr>
        </p:nvSpPr>
        <p:spPr>
          <a:xfrm>
            <a:off x="2571533" y="4387676"/>
            <a:ext cx="2659944" cy="879638"/>
          </a:xfrm>
        </p:spPr>
        <p:txBody>
          <a:bodyPr vert="horz" lIns="91440" tIns="45720" rIns="91440" bIns="45720" rtlCol="0" anchor="t">
            <a:normAutofit/>
          </a:bodyPr>
          <a:lstStyle/>
          <a:p>
            <a:r>
              <a:rPr lang="en-US" sz="2600"/>
              <a:t/>
            </a:r>
            <a:br>
              <a:rPr lang="en-US" sz="2600"/>
            </a:br>
            <a:r>
              <a:rPr lang="en-US" sz="2600"/>
              <a:t>  Judy Cannato</a:t>
            </a:r>
            <a:endParaRPr lang="en-US" sz="2600" dirty="0"/>
          </a:p>
        </p:txBody>
      </p:sp>
      <p:sp>
        <p:nvSpPr>
          <p:cNvPr id="4" name="Text Placeholder 3">
            <a:extLst>
              <a:ext uri="{FF2B5EF4-FFF2-40B4-BE49-F238E27FC236}">
                <a16:creationId xmlns:a16="http://schemas.microsoft.com/office/drawing/2014/main" xmlns="" id="{73D41E6D-38B0-4A24-B15B-72B574C69D9F}"/>
              </a:ext>
            </a:extLst>
          </p:cNvPr>
          <p:cNvSpPr>
            <a:spLocks noGrp="1"/>
          </p:cNvSpPr>
          <p:nvPr>
            <p:ph type="body" sz="half" idx="2"/>
          </p:nvPr>
        </p:nvSpPr>
        <p:spPr>
          <a:xfrm>
            <a:off x="1359766" y="2171701"/>
            <a:ext cx="3669433" cy="2655794"/>
          </a:xfrm>
        </p:spPr>
        <p:txBody>
          <a:bodyPr vert="horz" lIns="91440" tIns="45720" rIns="91440" bIns="45720" rtlCol="0" anchor="ctr">
            <a:normAutofit/>
          </a:bodyPr>
          <a:lstStyle/>
          <a:p>
            <a:pPr algn="r"/>
            <a:r>
              <a:rPr lang="en-US" sz="4800" i="1"/>
              <a:t>Field of Compassion</a:t>
            </a:r>
            <a:endParaRPr lang="en-US" sz="4800" i="1" dirty="0"/>
          </a:p>
        </p:txBody>
      </p:sp>
      <p:sp>
        <p:nvSpPr>
          <p:cNvPr id="36" name="Rectangle 35">
            <a:extLst>
              <a:ext uri="{FF2B5EF4-FFF2-40B4-BE49-F238E27FC236}">
                <a16:creationId xmlns:a16="http://schemas.microsoft.com/office/drawing/2014/main" xmlns="" id="{09BB4655-F250-4A6F-9526-13AFF61186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33755"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8445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01" name="Picture 100">
            <a:extLst>
              <a:ext uri="{FF2B5EF4-FFF2-40B4-BE49-F238E27FC236}">
                <a16:creationId xmlns:a16="http://schemas.microsoft.com/office/drawing/2014/main" xmlns="" id="{2FA3880A-8D8F-466C-A4A1-F07BCDD3719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103" name="Picture 102">
            <a:extLst>
              <a:ext uri="{FF2B5EF4-FFF2-40B4-BE49-F238E27FC236}">
                <a16:creationId xmlns:a16="http://schemas.microsoft.com/office/drawing/2014/main" xmlns="" id="{3C0A64CB-20A1-4508-B568-284EB04F78E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105" name="Rectangle 104">
            <a:extLst>
              <a:ext uri="{FF2B5EF4-FFF2-40B4-BE49-F238E27FC236}">
                <a16:creationId xmlns:a16="http://schemas.microsoft.com/office/drawing/2014/main" xmlns="" id="{8DA14841-53A4-4935-BE65-C8373B8A6D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7" name="Rectangle 106">
            <a:extLst>
              <a:ext uri="{FF2B5EF4-FFF2-40B4-BE49-F238E27FC236}">
                <a16:creationId xmlns:a16="http://schemas.microsoft.com/office/drawing/2014/main" xmlns="" id="{9877C2CF-B2DD-41C8-8B5E-152673376B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9" name="Rectangle 108">
            <a:extLst>
              <a:ext uri="{FF2B5EF4-FFF2-40B4-BE49-F238E27FC236}">
                <a16:creationId xmlns:a16="http://schemas.microsoft.com/office/drawing/2014/main" xmlns="" id="{D377EE36-E59D-4778-8F99-4B470DA4A3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1" name="Rectangle 110">
            <a:extLst>
              <a:ext uri="{FF2B5EF4-FFF2-40B4-BE49-F238E27FC236}">
                <a16:creationId xmlns:a16="http://schemas.microsoft.com/office/drawing/2014/main" xmlns="" id="{2586C6C5-47AF-450A-932D-880EF823E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3" name="TextBox 112">
            <a:extLst>
              <a:ext uri="{FF2B5EF4-FFF2-40B4-BE49-F238E27FC236}">
                <a16:creationId xmlns:a16="http://schemas.microsoft.com/office/drawing/2014/main" xmlns="" id="{A587901A-AA64-4940-9803-F67677851150}"/>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115" name="Rectangle 114">
            <a:extLst>
              <a:ext uri="{FF2B5EF4-FFF2-40B4-BE49-F238E27FC236}">
                <a16:creationId xmlns:a16="http://schemas.microsoft.com/office/drawing/2014/main" xmlns="" id="{4DA9E8CC-6C73-43E6-AF09-B4B1083BCD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7" name="Picture 116">
            <a:extLst>
              <a:ext uri="{FF2B5EF4-FFF2-40B4-BE49-F238E27FC236}">
                <a16:creationId xmlns:a16="http://schemas.microsoft.com/office/drawing/2014/main" xmlns="" id="{C6DFF5FD-BEF9-4B06-B7C2-58C5CFC92B3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119" name="Picture 118">
            <a:extLst>
              <a:ext uri="{FF2B5EF4-FFF2-40B4-BE49-F238E27FC236}">
                <a16:creationId xmlns:a16="http://schemas.microsoft.com/office/drawing/2014/main" xmlns="" id="{C9A18D1D-88E7-41EF-892F-C99BDEEE5E7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alphaModFix/>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121" name="Rectangle 120">
            <a:extLst>
              <a:ext uri="{FF2B5EF4-FFF2-40B4-BE49-F238E27FC236}">
                <a16:creationId xmlns:a16="http://schemas.microsoft.com/office/drawing/2014/main" xmlns="" id="{113E1A2F-E5D7-4888-BA8C-1CDDC7CE23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xmlns="" id="{F625649A-4F9D-4D90-8F0A-433D7A1F68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xmlns="" id="{198648E9-CBA5-4753-87E9-49CF2A852218}"/>
              </a:ext>
            </a:extLst>
          </p:cNvPr>
          <p:cNvSpPr>
            <a:spLocks noGrp="1"/>
          </p:cNvSpPr>
          <p:nvPr>
            <p:ph type="title"/>
          </p:nvPr>
        </p:nvSpPr>
        <p:spPr>
          <a:xfrm>
            <a:off x="2030292" y="4607279"/>
            <a:ext cx="8445357" cy="883524"/>
          </a:xfrm>
        </p:spPr>
        <p:txBody>
          <a:bodyPr vert="horz" lIns="91440" tIns="45720" rIns="91440" bIns="45720" rtlCol="0" anchor="t">
            <a:normAutofit/>
          </a:bodyPr>
          <a:lstStyle/>
          <a:p>
            <a:pPr algn="r"/>
            <a:r>
              <a:rPr lang="en-US" sz="4800" dirty="0"/>
              <a:t>“Morphogenic Fields”</a:t>
            </a:r>
          </a:p>
        </p:txBody>
      </p:sp>
      <p:sp>
        <p:nvSpPr>
          <p:cNvPr id="4" name="Text Placeholder 3">
            <a:extLst>
              <a:ext uri="{FF2B5EF4-FFF2-40B4-BE49-F238E27FC236}">
                <a16:creationId xmlns:a16="http://schemas.microsoft.com/office/drawing/2014/main" xmlns="" id="{CA886338-46D7-47FF-B7E1-101192E76E78}"/>
              </a:ext>
            </a:extLst>
          </p:cNvPr>
          <p:cNvSpPr>
            <a:spLocks noGrp="1"/>
          </p:cNvSpPr>
          <p:nvPr>
            <p:ph type="body" sz="half" idx="2"/>
          </p:nvPr>
        </p:nvSpPr>
        <p:spPr>
          <a:xfrm>
            <a:off x="6658494" y="5490803"/>
            <a:ext cx="3519995" cy="414413"/>
          </a:xfrm>
        </p:spPr>
        <p:txBody>
          <a:bodyPr vert="horz" lIns="91440" tIns="0" rIns="91440" bIns="45720" rtlCol="0" anchor="b">
            <a:noAutofit/>
          </a:bodyPr>
          <a:lstStyle/>
          <a:p>
            <a:pPr algn="r"/>
            <a:r>
              <a:rPr lang="en-US" sz="2800" dirty="0"/>
              <a:t>Rupert Sheldrake</a:t>
            </a:r>
          </a:p>
        </p:txBody>
      </p:sp>
      <p:sp>
        <p:nvSpPr>
          <p:cNvPr id="125" name="Rectangle 124">
            <a:extLst>
              <a:ext uri="{FF2B5EF4-FFF2-40B4-BE49-F238E27FC236}">
                <a16:creationId xmlns:a16="http://schemas.microsoft.com/office/drawing/2014/main" xmlns="" id="{B6F31202-25B1-43E6-94C1-CDCAFFE33C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Animals, Bird, Tit, Blue Tit, Drink">
            <a:extLst>
              <a:ext uri="{FF2B5EF4-FFF2-40B4-BE49-F238E27FC236}">
                <a16:creationId xmlns:a16="http://schemas.microsoft.com/office/drawing/2014/main" xmlns="" id="{8A89719C-5B18-4DA9-9717-7D4F1233E06C}"/>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r="-1"/>
          <a:stretch/>
        </p:blipFill>
        <p:spPr bwMode="auto">
          <a:xfrm>
            <a:off x="984901" y="361059"/>
            <a:ext cx="10380133" cy="4030679"/>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
        <p:nvSpPr>
          <p:cNvPr id="127" name="Rectangle 126">
            <a:extLst>
              <a:ext uri="{FF2B5EF4-FFF2-40B4-BE49-F238E27FC236}">
                <a16:creationId xmlns:a16="http://schemas.microsoft.com/office/drawing/2014/main" xmlns="" id="{588507C5-B772-411D-B50E-0C075AD253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0897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67cbd400-ef33-4fae-9b31-2f21a16f233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A2F32CF0D7A224ABDE3F8A4C6DEB533" ma:contentTypeVersion="10" ma:contentTypeDescription="Create a new document." ma:contentTypeScope="" ma:versionID="3b655ca404f810494e9776f2744d7b86">
  <xsd:schema xmlns:xsd="http://www.w3.org/2001/XMLSchema" xmlns:xs="http://www.w3.org/2001/XMLSchema" xmlns:p="http://schemas.microsoft.com/office/2006/metadata/properties" xmlns:ns3="67cbd400-ef33-4fae-9b31-2f21a16f233d" targetNamespace="http://schemas.microsoft.com/office/2006/metadata/properties" ma:root="true" ma:fieldsID="8ffb3247303dfad48710b63fbb0f44be" ns3:_="">
    <xsd:import namespace="67cbd400-ef33-4fae-9b31-2f21a16f233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cbd400-ef33-4fae-9b31-2f21a16f23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9D4EA3-187B-4130-8E4D-A4F81F967848}">
  <ds:schemaRefs>
    <ds:schemaRef ds:uri="http://schemas.microsoft.com/sharepoint/v3/contenttype/forms"/>
  </ds:schemaRefs>
</ds:datastoreItem>
</file>

<file path=customXml/itemProps2.xml><?xml version="1.0" encoding="utf-8"?>
<ds:datastoreItem xmlns:ds="http://schemas.openxmlformats.org/officeDocument/2006/customXml" ds:itemID="{6E38766F-4A4C-4A97-A586-D473DB738966}">
  <ds:schemaRefs>
    <ds:schemaRef ds:uri="http://purl.org/dc/terms/"/>
    <ds:schemaRef ds:uri="http://schemas.openxmlformats.org/package/2006/metadata/core-properties"/>
    <ds:schemaRef ds:uri="67cbd400-ef33-4fae-9b31-2f21a16f233d"/>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38C866AF-389F-49F0-8387-27CC07733F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cbd400-ef33-4fae-9b31-2f21a16f23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615</Words>
  <Application>Microsoft Office PowerPoint</Application>
  <PresentationFormat>Custom</PresentationFormat>
  <Paragraphs>142</Paragraphs>
  <Slides>28</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Madison</vt:lpstr>
      <vt:lpstr>Acrobat Document</vt:lpstr>
      <vt:lpstr>Becoming a Compassionate Presence</vt:lpstr>
      <vt:lpstr>PowerPoint Presentation</vt:lpstr>
      <vt:lpstr>PowerPoint Presentation</vt:lpstr>
      <vt:lpstr>PowerPoint Presentation</vt:lpstr>
      <vt:lpstr>PowerPoint Presentation</vt:lpstr>
      <vt:lpstr>A Compassionate Presence  “…an attitude of the heart, one which approaches life with serene attentiveness, which is capable of being fully present to someone without thinking of  what comes next…”   Laudato Si 226</vt:lpstr>
      <vt:lpstr>PowerPoint Presentation</vt:lpstr>
      <vt:lpstr>   Judy Cannato</vt:lpstr>
      <vt:lpstr>“Morphogenic Fields”</vt:lpstr>
      <vt:lpstr>PowerPoint Presentation</vt:lpstr>
      <vt:lpstr>PowerPoint Presentation</vt:lpstr>
      <vt:lpstr>PowerPoint Presentation</vt:lpstr>
      <vt:lpstr>   COMMITMENT</vt:lpstr>
      <vt:lpstr>I have the  capacity  to envision  that which does not exist and  to invite it to take form.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2020-07-15T17:51:00Z</dcterms:created>
  <dcterms:modified xsi:type="dcterms:W3CDTF">2020-08-07T20:08:10Z</dcterms:modified>
</cp:coreProperties>
</file>