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5542-6A35-4B7C-A753-E4D481A7928C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61F6-4ADA-4CFE-A2DD-D52D6658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89" y="2018019"/>
            <a:ext cx="6118231" cy="24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Marginalize people?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   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sz="3600" dirty="0" smtClean="0">
                <a:solidFill>
                  <a:srgbClr val="FF0000"/>
                </a:solidFill>
              </a:rPr>
              <a:t>Human Brain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pic>
        <p:nvPicPr>
          <p:cNvPr id="6147" name="Picture 3" descr="\\Som\Users\stratman\My Documents\Photos\triune-brain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6248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We are Social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Creatures</a:t>
            </a:r>
            <a:r>
              <a:rPr lang="en-US" sz="4400" dirty="0" smtClean="0"/>
              <a:t> </a:t>
            </a:r>
          </a:p>
          <a:p>
            <a:pPr>
              <a:buNone/>
            </a:pPr>
            <a:r>
              <a:rPr lang="en-US" sz="3600" dirty="0" smtClean="0"/>
              <a:t>     geared toward </a:t>
            </a:r>
          </a:p>
          <a:p>
            <a:pPr>
              <a:buNone/>
            </a:pPr>
            <a:r>
              <a:rPr lang="en-US" sz="3600" dirty="0" smtClean="0"/>
              <a:t>		</a:t>
            </a:r>
            <a:r>
              <a:rPr lang="en-US" sz="3600" dirty="0" smtClean="0">
                <a:solidFill>
                  <a:srgbClr val="FF0000"/>
                </a:solidFill>
              </a:rPr>
              <a:t>acceptance 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		self-interest			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		security  </a:t>
            </a:r>
          </a:p>
        </p:txBody>
      </p:sp>
      <p:pic>
        <p:nvPicPr>
          <p:cNvPr id="7170" name="Picture 2" descr="\\Som\Users\stratman\My Documents\Photos\crow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95600"/>
            <a:ext cx="4267200" cy="2566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Global Relationships </a:t>
            </a:r>
            <a:endParaRPr lang="en-US" dirty="0"/>
          </a:p>
        </p:txBody>
      </p:sp>
      <p:pic>
        <p:nvPicPr>
          <p:cNvPr id="4" name="Picture 2" descr="\\Som\Users\stratman\My Documents\Photos\earth pp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2143125" cy="2143125"/>
          </a:xfrm>
          <a:prstGeom prst="rect">
            <a:avLst/>
          </a:prstGeom>
          <a:noFill/>
        </p:spPr>
      </p:pic>
      <p:pic>
        <p:nvPicPr>
          <p:cNvPr id="1026" name="Picture 2" descr="\\Som\Users\stratman\My Documents\Photos\clot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4622"/>
            <a:ext cx="2286000" cy="1606465"/>
          </a:xfrm>
          <a:prstGeom prst="rect">
            <a:avLst/>
          </a:prstGeom>
          <a:noFill/>
        </p:spPr>
      </p:pic>
      <p:pic>
        <p:nvPicPr>
          <p:cNvPr id="1030" name="Picture 6" descr="Image result for clip art 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800600"/>
            <a:ext cx="4665306" cy="1371600"/>
          </a:xfrm>
          <a:prstGeom prst="rect">
            <a:avLst/>
          </a:prstGeom>
          <a:noFill/>
        </p:spPr>
      </p:pic>
      <p:sp>
        <p:nvSpPr>
          <p:cNvPr id="1032" name="AutoShape 8" descr="Image result for clip art electro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\\Som\Users\stratman\My Documents\Photos\electroni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038600"/>
            <a:ext cx="2057400" cy="1790700"/>
          </a:xfrm>
          <a:prstGeom prst="rect">
            <a:avLst/>
          </a:prstGeom>
          <a:noFill/>
        </p:spPr>
      </p:pic>
      <p:pic>
        <p:nvPicPr>
          <p:cNvPr id="1035" name="Picture 11" descr="Image result for clip art foo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981200"/>
            <a:ext cx="238226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Economic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3600" dirty="0" smtClean="0"/>
              <a:t>		</a:t>
            </a:r>
          </a:p>
          <a:p>
            <a:pPr>
              <a:buNone/>
            </a:pPr>
            <a:r>
              <a:rPr lang="en-US" sz="3600" dirty="0" smtClean="0"/>
              <a:t>		</a:t>
            </a:r>
          </a:p>
          <a:p>
            <a:pPr>
              <a:buNone/>
            </a:pPr>
            <a:r>
              <a:rPr lang="en-US" sz="3600" dirty="0" smtClean="0"/>
              <a:t>		</a:t>
            </a:r>
            <a:r>
              <a:rPr lang="en-US" sz="9800" dirty="0" smtClean="0"/>
              <a:t>Social creatures create groups</a:t>
            </a:r>
          </a:p>
          <a:p>
            <a:pPr>
              <a:buNone/>
            </a:pPr>
            <a:r>
              <a:rPr lang="en-US" sz="9800" dirty="0" smtClean="0"/>
              <a:t>			</a:t>
            </a:r>
            <a:r>
              <a:rPr lang="en-US" sz="9800" dirty="0" smtClean="0">
                <a:solidFill>
                  <a:srgbClr val="FF0000"/>
                </a:solidFill>
              </a:rPr>
              <a:t>to meet our needs </a:t>
            </a:r>
          </a:p>
          <a:p>
            <a:pPr>
              <a:buNone/>
            </a:pPr>
            <a:r>
              <a:rPr lang="en-US" sz="9800" dirty="0" smtClean="0">
                <a:solidFill>
                  <a:srgbClr val="FF0000"/>
                </a:solidFill>
              </a:rPr>
              <a:t>			to survive and thrive </a:t>
            </a:r>
          </a:p>
          <a:p>
            <a:pPr>
              <a:buNone/>
            </a:pPr>
            <a:r>
              <a:rPr lang="en-US" sz="9800" dirty="0" smtClean="0">
                <a:solidFill>
                  <a:srgbClr val="FF0000"/>
                </a:solidFill>
              </a:rPr>
              <a:t>		</a:t>
            </a:r>
            <a:r>
              <a:rPr lang="en-US" sz="9800" dirty="0" smtClean="0"/>
              <a:t>An economic system </a:t>
            </a:r>
          </a:p>
          <a:p>
            <a:pPr>
              <a:buNone/>
            </a:pPr>
            <a:r>
              <a:rPr lang="en-US" sz="9800" dirty="0" smtClean="0">
                <a:solidFill>
                  <a:srgbClr val="FF0000"/>
                </a:solidFill>
              </a:rPr>
              <a:t>			provides goods &amp; services </a:t>
            </a:r>
          </a:p>
          <a:p>
            <a:pPr>
              <a:buNone/>
            </a:pPr>
            <a:r>
              <a:rPr lang="en-US" sz="9800" dirty="0" smtClean="0"/>
              <a:t> 		Employing people, planet, profit </a:t>
            </a:r>
          </a:p>
          <a:p>
            <a:pPr>
              <a:buNone/>
            </a:pPr>
            <a:r>
              <a:rPr lang="en-US" sz="9800" dirty="0" smtClean="0"/>
              <a:t>			</a:t>
            </a:r>
            <a:r>
              <a:rPr lang="en-US" sz="9800" dirty="0" smtClean="0">
                <a:solidFill>
                  <a:srgbClr val="FF0000"/>
                </a:solidFill>
              </a:rPr>
              <a:t>for the common good </a:t>
            </a:r>
          </a:p>
          <a:p>
            <a:pPr>
              <a:buNone/>
            </a:pPr>
            <a:r>
              <a:rPr lang="en-US" sz="4200" dirty="0" smtClean="0">
                <a:solidFill>
                  <a:srgbClr val="FF0000"/>
                </a:solidFill>
              </a:rPr>
              <a:t>		</a:t>
            </a:r>
          </a:p>
          <a:p>
            <a:pPr>
              <a:buNone/>
            </a:pPr>
            <a:r>
              <a:rPr lang="en-US" sz="4200" dirty="0" smtClean="0"/>
              <a:t>	 	</a:t>
            </a:r>
            <a:endParaRPr lang="en-US" dirty="0" smtClean="0"/>
          </a:p>
          <a:p>
            <a:pPr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000" dirty="0" smtClean="0"/>
              <a:t>“The global economy shows no interest in</a:t>
            </a:r>
          </a:p>
          <a:p>
            <a:pPr algn="ctr">
              <a:buNone/>
            </a:pPr>
            <a:r>
              <a:rPr lang="en-US" sz="2000" dirty="0" smtClean="0"/>
              <a:t>more balanced levels of production, a better distribution of wealth, </a:t>
            </a:r>
          </a:p>
          <a:p>
            <a:pPr algn="ctr">
              <a:buNone/>
            </a:pPr>
            <a:r>
              <a:rPr lang="en-US" sz="2000" dirty="0" smtClean="0"/>
              <a:t>concern for the environment or the rights of future generations. </a:t>
            </a:r>
          </a:p>
          <a:p>
            <a:pPr algn="ctr">
              <a:buNone/>
            </a:pPr>
            <a:r>
              <a:rPr lang="en-US" sz="2000" dirty="0" smtClean="0"/>
              <a:t>But rather that </a:t>
            </a:r>
            <a:r>
              <a:rPr lang="en-US" sz="2000" dirty="0" smtClean="0">
                <a:solidFill>
                  <a:srgbClr val="FF0000"/>
                </a:solidFill>
              </a:rPr>
              <a:t>maximizing </a:t>
            </a:r>
            <a:r>
              <a:rPr lang="en-US" sz="2000" u="sng" dirty="0" smtClean="0">
                <a:solidFill>
                  <a:srgbClr val="FF0000"/>
                </a:solidFill>
              </a:rPr>
              <a:t>profits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enough.” </a:t>
            </a:r>
          </a:p>
          <a:p>
            <a:pPr algn="ctr">
              <a:buNone/>
            </a:pPr>
            <a:r>
              <a:rPr lang="en-US" sz="2000" dirty="0" smtClean="0"/>
              <a:t>Pope Francis</a:t>
            </a:r>
          </a:p>
          <a:p>
            <a:pPr algn="ctr">
              <a:buNone/>
            </a:pPr>
            <a:r>
              <a:rPr lang="en-US" sz="2000" dirty="0" smtClean="0"/>
              <a:t>				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We need a </a:t>
            </a:r>
            <a:r>
              <a:rPr lang="en-US" u="sng" dirty="0" smtClean="0">
                <a:solidFill>
                  <a:srgbClr val="FF0000"/>
                </a:solidFill>
              </a:rPr>
              <a:t>triple bottom line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people, planet, profit  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 single bottom line – PROFIT – </a:t>
            </a:r>
          </a:p>
          <a:p>
            <a:pPr algn="ctr">
              <a:buNone/>
            </a:pPr>
            <a:r>
              <a:rPr lang="en-US" dirty="0" smtClean="0"/>
              <a:t>by its very nature marginalizes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1026" name="Picture 2" descr="\\Som\Users\stratman\My Documents\Photos\Philippines 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98" y="2667000"/>
            <a:ext cx="2188152" cy="1568893"/>
          </a:xfrm>
          <a:prstGeom prst="rect">
            <a:avLst/>
          </a:prstGeom>
          <a:noFill/>
        </p:spPr>
      </p:pic>
      <p:pic>
        <p:nvPicPr>
          <p:cNvPr id="1028" name="Picture 4" descr="\\Som\Users\stratman\My Documents\Photos\recycling wa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2895600" cy="1850832"/>
          </a:xfrm>
          <a:prstGeom prst="rect">
            <a:avLst/>
          </a:prstGeom>
          <a:noFill/>
        </p:spPr>
      </p:pic>
      <p:pic>
        <p:nvPicPr>
          <p:cNvPr id="1029" name="Picture 5" descr="\\Som\Users\stratman\My Documents\Photos\rain forest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14600"/>
            <a:ext cx="2686050" cy="1790700"/>
          </a:xfrm>
          <a:prstGeom prst="rect">
            <a:avLst/>
          </a:prstGeom>
          <a:noFill/>
        </p:spPr>
      </p:pic>
      <p:pic>
        <p:nvPicPr>
          <p:cNvPr id="1030" name="Picture 6" descr="\\Som\Users\stratman\My Documents\Photos\amazon-deforest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419600"/>
            <a:ext cx="3228629" cy="1724025"/>
          </a:xfrm>
          <a:prstGeom prst="rect">
            <a:avLst/>
          </a:prstGeom>
          <a:noFill/>
        </p:spPr>
      </p:pic>
      <p:pic>
        <p:nvPicPr>
          <p:cNvPr id="4" name="Picture 2" descr="\\Som\Users\stratman\My Documents\Photos\globe 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209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the Global  Economy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sz="6700" dirty="0" smtClean="0"/>
              <a:t>		</a:t>
            </a:r>
            <a:r>
              <a:rPr lang="en-US" sz="6700" dirty="0" smtClean="0">
                <a:solidFill>
                  <a:srgbClr val="FF0000"/>
                </a:solidFill>
              </a:rPr>
              <a:t>*</a:t>
            </a:r>
            <a:r>
              <a:rPr lang="en-US" sz="6700" dirty="0" smtClean="0"/>
              <a:t>Growth imperative </a:t>
            </a:r>
          </a:p>
          <a:p>
            <a:pPr>
              <a:buNone/>
            </a:pPr>
            <a:r>
              <a:rPr lang="en-US" sz="6700" dirty="0" smtClean="0"/>
              <a:t>   		   </a:t>
            </a:r>
            <a:r>
              <a:rPr lang="en-US" sz="6700" dirty="0" smtClean="0">
                <a:solidFill>
                  <a:srgbClr val="FF0000"/>
                </a:solidFill>
              </a:rPr>
              <a:t>*</a:t>
            </a:r>
            <a:r>
              <a:rPr lang="en-US" sz="6700" dirty="0" smtClean="0"/>
              <a:t>New technologies</a:t>
            </a:r>
          </a:p>
          <a:p>
            <a:pPr>
              <a:buNone/>
            </a:pPr>
            <a:r>
              <a:rPr lang="en-US" sz="6700" dirty="0" smtClean="0"/>
              <a:t>      	      </a:t>
            </a:r>
            <a:r>
              <a:rPr lang="en-US" sz="6700" dirty="0" smtClean="0">
                <a:solidFill>
                  <a:srgbClr val="FF0000"/>
                </a:solidFill>
              </a:rPr>
              <a:t>*</a:t>
            </a:r>
            <a:r>
              <a:rPr lang="en-US" sz="6700" dirty="0" smtClean="0"/>
              <a:t>Generating profit </a:t>
            </a:r>
          </a:p>
          <a:p>
            <a:pPr>
              <a:buNone/>
            </a:pPr>
            <a:r>
              <a:rPr lang="en-US" sz="6700" dirty="0" smtClean="0"/>
              <a:t>			</a:t>
            </a:r>
            <a:r>
              <a:rPr lang="en-US" sz="6700" dirty="0" smtClean="0">
                <a:solidFill>
                  <a:srgbClr val="FF0000"/>
                </a:solidFill>
              </a:rPr>
              <a:t>*</a:t>
            </a:r>
            <a:r>
              <a:rPr lang="en-US" sz="6700" dirty="0" smtClean="0"/>
              <a:t>Environmental costs</a:t>
            </a:r>
          </a:p>
          <a:p>
            <a:pPr>
              <a:buNone/>
            </a:pPr>
            <a:r>
              <a:rPr lang="en-US" sz="6700" dirty="0" smtClean="0"/>
              <a:t>		   	   </a:t>
            </a:r>
            <a:r>
              <a:rPr lang="en-US" sz="6700" dirty="0" smtClean="0">
                <a:solidFill>
                  <a:srgbClr val="FF0000"/>
                </a:solidFill>
              </a:rPr>
              <a:t>*</a:t>
            </a:r>
            <a:r>
              <a:rPr lang="en-US" sz="6700" dirty="0" smtClean="0"/>
              <a:t>Subservient governments</a:t>
            </a:r>
          </a:p>
          <a:p>
            <a:pPr>
              <a:buNone/>
            </a:pPr>
            <a:r>
              <a:rPr lang="en-US" sz="6700" dirty="0" smtClean="0"/>
              <a:t>		      	      </a:t>
            </a:r>
            <a:r>
              <a:rPr lang="en-US" sz="6700" dirty="0" smtClean="0">
                <a:solidFill>
                  <a:srgbClr val="FF0000"/>
                </a:solidFill>
              </a:rPr>
              <a:t>*</a:t>
            </a:r>
            <a:r>
              <a:rPr lang="en-US" sz="6700" dirty="0" smtClean="0"/>
              <a:t>Rampant consumerism </a:t>
            </a:r>
          </a:p>
          <a:p>
            <a:pPr>
              <a:buNone/>
            </a:pPr>
            <a:r>
              <a:rPr lang="en-US" sz="6700" dirty="0" smtClean="0"/>
              <a:t>			 	</a:t>
            </a:r>
            <a:r>
              <a:rPr lang="en-US" sz="6700" dirty="0" smtClean="0">
                <a:solidFill>
                  <a:srgbClr val="FF0000"/>
                </a:solidFill>
              </a:rPr>
              <a:t>*</a:t>
            </a:r>
            <a:r>
              <a:rPr lang="en-US" sz="6700" dirty="0" smtClean="0"/>
              <a:t>Huge economic activity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900" dirty="0" smtClean="0"/>
              <a:t>Current Global Economy  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en-US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5800" dirty="0" smtClean="0">
                <a:solidFill>
                  <a:srgbClr val="FF0000"/>
                </a:solidFill>
              </a:rPr>
              <a:t>*marginalizes people &amp; the planet   </a:t>
            </a:r>
          </a:p>
          <a:p>
            <a:pPr algn="ctr">
              <a:buNone/>
            </a:pPr>
            <a:r>
              <a:rPr lang="en-US" sz="5800" dirty="0" smtClean="0">
                <a:solidFill>
                  <a:srgbClr val="FF0000"/>
                </a:solidFill>
              </a:rPr>
              <a:t>*creates </a:t>
            </a:r>
            <a:r>
              <a:rPr lang="en-US" sz="5800" u="sng" dirty="0" smtClean="0">
                <a:solidFill>
                  <a:srgbClr val="FF0000"/>
                </a:solidFill>
              </a:rPr>
              <a:t>structural violence</a:t>
            </a:r>
          </a:p>
          <a:p>
            <a:pPr algn="ctr">
              <a:buNone/>
            </a:pPr>
            <a:endParaRPr lang="en-US" sz="5800" dirty="0" smtClean="0"/>
          </a:p>
          <a:p>
            <a:pPr algn="ctr">
              <a:buNone/>
            </a:pPr>
            <a:r>
              <a:rPr lang="en-US" sz="5800" dirty="0" smtClean="0"/>
              <a:t>concentrated power</a:t>
            </a:r>
          </a:p>
          <a:p>
            <a:pPr algn="ctr">
              <a:buNone/>
            </a:pPr>
            <a:r>
              <a:rPr lang="en-US" sz="5800" dirty="0" smtClean="0"/>
              <a:t>relatively invisible </a:t>
            </a:r>
          </a:p>
          <a:p>
            <a:pPr algn="ctr">
              <a:buNone/>
            </a:pPr>
            <a:r>
              <a:rPr lang="en-US" sz="5800" dirty="0" smtClean="0"/>
              <a:t> has a life of its own</a:t>
            </a:r>
          </a:p>
          <a:p>
            <a:pPr algn="ctr">
              <a:buNone/>
            </a:pPr>
            <a:r>
              <a:rPr lang="en-US" sz="5800" smtClean="0"/>
              <a:t>is generational </a:t>
            </a:r>
            <a:endParaRPr lang="en-US" sz="5800" dirty="0" smtClean="0"/>
          </a:p>
          <a:p>
            <a:pPr algn="ctr">
              <a:buNone/>
            </a:pPr>
            <a:r>
              <a:rPr lang="en-US" sz="3600" dirty="0" smtClean="0"/>
              <a:t> 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“This situation can be overcome</a:t>
            </a:r>
          </a:p>
          <a:p>
            <a:pPr algn="ctr">
              <a:buNone/>
            </a:pPr>
            <a:r>
              <a:rPr lang="en-US" dirty="0" smtClean="0"/>
              <a:t>by the </a:t>
            </a:r>
            <a:r>
              <a:rPr lang="en-US" u="sng" dirty="0" smtClean="0">
                <a:solidFill>
                  <a:srgbClr val="FF0000"/>
                </a:solidFill>
              </a:rPr>
              <a:t>power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of tenacious, informed people,</a:t>
            </a:r>
          </a:p>
          <a:p>
            <a:pPr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acting together </a:t>
            </a:r>
          </a:p>
          <a:p>
            <a:pPr algn="ctr">
              <a:buNone/>
            </a:pPr>
            <a:r>
              <a:rPr lang="en-US" dirty="0" smtClean="0"/>
              <a:t>through organized public networks.”</a:t>
            </a:r>
          </a:p>
          <a:p>
            <a:pPr algn="ctr">
              <a:buNone/>
            </a:pPr>
            <a:r>
              <a:rPr lang="en-US" dirty="0" smtClean="0"/>
              <a:t>			Cynthia Moe-</a:t>
            </a:r>
            <a:r>
              <a:rPr lang="en-US" dirty="0" err="1" smtClean="0"/>
              <a:t>Lobeda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Cultivating Compassion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“We hold our fingertips </a:t>
            </a:r>
          </a:p>
          <a:p>
            <a:pPr>
              <a:buNone/>
            </a:pPr>
            <a:r>
              <a:rPr lang="en-US" sz="2800" dirty="0" smtClean="0"/>
              <a:t>gently to the pulse of God		</a:t>
            </a:r>
          </a:p>
          <a:p>
            <a:pPr>
              <a:buNone/>
            </a:pPr>
            <a:r>
              <a:rPr lang="en-US" sz="2800" dirty="0" smtClean="0"/>
              <a:t>and we watch as our hearts </a:t>
            </a:r>
          </a:p>
          <a:p>
            <a:pPr>
              <a:buNone/>
            </a:pPr>
            <a:r>
              <a:rPr lang="en-US" sz="2800" dirty="0" smtClean="0"/>
              <a:t>begin to beat as one with the </a:t>
            </a:r>
          </a:p>
          <a:p>
            <a:pPr>
              <a:buNone/>
            </a:pPr>
            <a:r>
              <a:rPr lang="en-US" sz="2800" dirty="0" smtClean="0"/>
              <a:t>One who delights in our being. </a:t>
            </a:r>
          </a:p>
          <a:p>
            <a:pPr>
              <a:buNone/>
            </a:pPr>
            <a:r>
              <a:rPr lang="en-US" sz="2800" dirty="0" smtClean="0"/>
              <a:t>Then we exhale that same spirit </a:t>
            </a:r>
          </a:p>
          <a:p>
            <a:pPr>
              <a:buNone/>
            </a:pPr>
            <a:r>
              <a:rPr lang="en-US" sz="2800" dirty="0" smtClean="0"/>
              <a:t>into the world. ”     Greg Boyle </a:t>
            </a:r>
            <a:endParaRPr lang="en-US" sz="2800" dirty="0"/>
          </a:p>
        </p:txBody>
      </p:sp>
      <p:pic>
        <p:nvPicPr>
          <p:cNvPr id="2050" name="Picture 2" descr="\\Som\Users\stratman\My Documents\Photos\heart of 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1828800"/>
            <a:ext cx="2286000" cy="230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Compassion </a:t>
            </a:r>
            <a:r>
              <a:rPr lang="en-US" smtClean="0"/>
              <a:t>&amp; </a:t>
            </a:r>
            <a:r>
              <a:rPr lang="en-US" smtClean="0"/>
              <a:t>Marginalization</a:t>
            </a:r>
            <a:endParaRPr lang="en-US" dirty="0"/>
          </a:p>
        </p:txBody>
      </p:sp>
      <p:pic>
        <p:nvPicPr>
          <p:cNvPr id="6" name="Picture 16" descr="Image result for people shunn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673490"/>
            <a:ext cx="3124200" cy="1898385"/>
          </a:xfrm>
          <a:prstGeom prst="rect">
            <a:avLst/>
          </a:prstGeom>
          <a:noFill/>
        </p:spPr>
      </p:pic>
      <p:pic>
        <p:nvPicPr>
          <p:cNvPr id="7" name="Picture 2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0"/>
            <a:ext cx="3143735" cy="2057400"/>
          </a:xfrm>
          <a:prstGeom prst="rect">
            <a:avLst/>
          </a:prstGeom>
          <a:noFill/>
        </p:spPr>
      </p:pic>
      <p:pic>
        <p:nvPicPr>
          <p:cNvPr id="8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57600"/>
            <a:ext cx="2895600" cy="2316481"/>
          </a:xfrm>
          <a:prstGeom prst="rect">
            <a:avLst/>
          </a:prstGeom>
          <a:noFill/>
        </p:spPr>
      </p:pic>
      <p:pic>
        <p:nvPicPr>
          <p:cNvPr id="9" name="Picture 12" descr="Image result for global pover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733800"/>
            <a:ext cx="353121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Circle of Compassion </a:t>
            </a:r>
            <a:endParaRPr lang="en-US" dirty="0"/>
          </a:p>
        </p:txBody>
      </p:sp>
      <p:pic>
        <p:nvPicPr>
          <p:cNvPr id="1026" name="Picture 2" descr="\\Som\Users\stratman\My Documents\Photos\Large-Cir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858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Where are we Standing?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with the poor, lowly, 					mournful, persecuted?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	with the merciful, single minded, </a:t>
            </a:r>
          </a:p>
          <a:p>
            <a:pPr>
              <a:buNone/>
            </a:pPr>
            <a:r>
              <a:rPr lang="en-US" dirty="0" smtClean="0"/>
              <a:t>			justice advocates, peacemakers?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in our values, lifestyle, networking? </a:t>
            </a:r>
            <a:endParaRPr lang="en-US" dirty="0"/>
          </a:p>
        </p:txBody>
      </p:sp>
      <p:pic>
        <p:nvPicPr>
          <p:cNvPr id="26626" name="Picture 2" descr="\\Som\Users\stratman\My Documents\Photos\person que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0"/>
            <a:ext cx="1484376" cy="1981200"/>
          </a:xfrm>
          <a:prstGeom prst="rect">
            <a:avLst/>
          </a:prstGeom>
          <a:noFill/>
        </p:spPr>
      </p:pic>
      <p:pic>
        <p:nvPicPr>
          <p:cNvPr id="26627" name="Picture 3" descr="\\Som\Users\stratman\My Documents\Photos\person ques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1524000" cy="2034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Warriors of the Human Spirit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Whose only weapons are </a:t>
            </a:r>
          </a:p>
          <a:p>
            <a:pPr algn="ctr">
              <a:buNone/>
            </a:pPr>
            <a:r>
              <a:rPr lang="en-US" sz="2800" dirty="0" smtClean="0"/>
              <a:t>INSIGHT and COMPASSION</a:t>
            </a:r>
          </a:p>
          <a:p>
            <a:pPr algn="ctr">
              <a:buNone/>
            </a:pPr>
            <a:r>
              <a:rPr lang="en-US" sz="2800" dirty="0" smtClean="0"/>
              <a:t>  </a:t>
            </a:r>
            <a:r>
              <a:rPr lang="en-US" sz="2400" dirty="0" smtClean="0"/>
              <a:t>Margaret Wheatley</a:t>
            </a:r>
            <a:endParaRPr lang="en-US" sz="2400" dirty="0"/>
          </a:p>
        </p:txBody>
      </p:sp>
      <p:pic>
        <p:nvPicPr>
          <p:cNvPr id="28674" name="Picture 2" descr="\\Som\Users\stratman\My Documents\Photos\compassio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43400"/>
            <a:ext cx="2209800" cy="1657350"/>
          </a:xfrm>
          <a:prstGeom prst="rect">
            <a:avLst/>
          </a:prstGeom>
          <a:noFill/>
        </p:spPr>
      </p:pic>
      <p:pic>
        <p:nvPicPr>
          <p:cNvPr id="28676" name="Picture 4" descr="\\Som\Users\stratman\My Documents\Photos\compassion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1981200" cy="1524000"/>
          </a:xfrm>
          <a:prstGeom prst="rect">
            <a:avLst/>
          </a:prstGeom>
          <a:noFill/>
        </p:spPr>
      </p:pic>
      <p:pic>
        <p:nvPicPr>
          <p:cNvPr id="28677" name="Picture 5" descr="\\Som\Users\stratman\My Documents\Photos\compassion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0"/>
            <a:ext cx="1905000" cy="1371600"/>
          </a:xfrm>
          <a:prstGeom prst="rect">
            <a:avLst/>
          </a:prstGeom>
          <a:noFill/>
        </p:spPr>
      </p:pic>
      <p:pic>
        <p:nvPicPr>
          <p:cNvPr id="28678" name="Picture 6" descr="\\Som\Users\stratman\My Documents\Photos\compassion gir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343400"/>
            <a:ext cx="2209800" cy="1524000"/>
          </a:xfrm>
          <a:prstGeom prst="rect">
            <a:avLst/>
          </a:prstGeom>
          <a:noFill/>
        </p:spPr>
      </p:pic>
      <p:pic>
        <p:nvPicPr>
          <p:cNvPr id="28679" name="Picture 7" descr="\\Som\Users\stratman\My Documents\Photos\compassion pop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038600"/>
            <a:ext cx="195024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 Forth 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“Be the change you wish </a:t>
            </a:r>
          </a:p>
          <a:p>
            <a:pPr>
              <a:buNone/>
            </a:pPr>
            <a:r>
              <a:rPr lang="en-US" dirty="0" smtClean="0"/>
              <a:t>to see in the world.”  Gandhi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   “In everything, do to others</a:t>
            </a:r>
          </a:p>
          <a:p>
            <a:pPr>
              <a:buNone/>
            </a:pPr>
            <a:r>
              <a:rPr lang="en-US" dirty="0" smtClean="0"/>
              <a:t>				   what you would have them</a:t>
            </a:r>
          </a:p>
          <a:p>
            <a:pPr>
              <a:buNone/>
            </a:pPr>
            <a:r>
              <a:rPr lang="en-US" dirty="0" smtClean="0"/>
              <a:t>				   do to you.”  Jesus </a:t>
            </a:r>
            <a:endParaRPr lang="en-US" dirty="0"/>
          </a:p>
        </p:txBody>
      </p:sp>
      <p:pic>
        <p:nvPicPr>
          <p:cNvPr id="4" name="Picture 3" descr="\\Som\Users\stratman\My Documents\Photos\Gand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2781300" cy="1849565"/>
          </a:xfrm>
          <a:prstGeom prst="rect">
            <a:avLst/>
          </a:prstGeom>
          <a:noFill/>
        </p:spPr>
      </p:pic>
      <p:pic>
        <p:nvPicPr>
          <p:cNvPr id="5" name="Picture 4" descr="\\Som\Users\stratman\My Documents\Photos\Jesus healin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62400"/>
            <a:ext cx="2744022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in my “Universe”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sz="4400" dirty="0" smtClean="0"/>
              <a:t>Personal 		</a:t>
            </a:r>
          </a:p>
          <a:p>
            <a:endParaRPr lang="en-US" sz="4400" dirty="0"/>
          </a:p>
          <a:p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		Societal</a:t>
            </a:r>
          </a:p>
          <a:p>
            <a:endParaRPr lang="en-US" sz="4400" dirty="0"/>
          </a:p>
          <a:p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		Global </a:t>
            </a:r>
            <a:endParaRPr lang="en-US" sz="4400" dirty="0"/>
          </a:p>
        </p:txBody>
      </p:sp>
      <p:pic>
        <p:nvPicPr>
          <p:cNvPr id="4" name="Picture 4" descr="Image result for 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2590800" cy="1590953"/>
          </a:xfrm>
          <a:prstGeom prst="rect">
            <a:avLst/>
          </a:prstGeom>
          <a:noFill/>
        </p:spPr>
      </p:pic>
      <p:pic>
        <p:nvPicPr>
          <p:cNvPr id="5" name="Picture 7" descr="\\Som\Users\stratman\My Documents\Photos\city crow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2619375" cy="1743075"/>
          </a:xfrm>
          <a:prstGeom prst="rect">
            <a:avLst/>
          </a:prstGeom>
          <a:noFill/>
        </p:spPr>
      </p:pic>
      <p:pic>
        <p:nvPicPr>
          <p:cNvPr id="6" name="Picture 2" descr="\\Som\Users\stratman\My Documents\Photos\earth p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0292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“Left Out”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7"/>
            <a:endParaRPr lang="en-US" dirty="0" smtClean="0"/>
          </a:p>
          <a:p>
            <a:pPr lvl="7"/>
            <a:endParaRPr lang="en-US" dirty="0" smtClean="0"/>
          </a:p>
          <a:p>
            <a:pPr lvl="7"/>
            <a:endParaRPr lang="en-US" dirty="0" smtClean="0"/>
          </a:p>
          <a:p>
            <a:pPr lvl="7"/>
            <a:endParaRPr lang="en-US" dirty="0" smtClean="0"/>
          </a:p>
          <a:p>
            <a:pPr lvl="7"/>
            <a:endParaRPr lang="en-US" dirty="0" smtClean="0"/>
          </a:p>
          <a:p>
            <a:pPr lvl="7"/>
            <a:endParaRPr lang="en-US" dirty="0"/>
          </a:p>
        </p:txBody>
      </p:sp>
      <p:pic>
        <p:nvPicPr>
          <p:cNvPr id="1026" name="Picture 2" descr="\\Som\Users\stratman\My Documents\Photos\left ou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342284" cy="3257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Marginalized?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 the MARGINS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“HAVES” </a:t>
            </a:r>
            <a:r>
              <a:rPr lang="en-US" dirty="0" smtClean="0"/>
              <a:t>are at the </a:t>
            </a:r>
            <a:r>
              <a:rPr lang="en-US" dirty="0" smtClean="0">
                <a:solidFill>
                  <a:srgbClr val="FF0000"/>
                </a:solidFill>
              </a:rPr>
              <a:t>CENTER</a:t>
            </a:r>
          </a:p>
          <a:p>
            <a:pPr lvl="2"/>
            <a:r>
              <a:rPr lang="en-US" dirty="0" smtClean="0"/>
              <a:t>The place of FULLNESS</a:t>
            </a:r>
          </a:p>
          <a:p>
            <a:pPr lvl="2"/>
            <a:r>
              <a:rPr lang="en-US" dirty="0" smtClean="0"/>
              <a:t>You have all you need to SURVIVE &amp; THRIVE  </a:t>
            </a:r>
          </a:p>
          <a:p>
            <a:pPr lvl="2"/>
            <a:endParaRPr lang="en-US" dirty="0" smtClean="0"/>
          </a:p>
          <a:p>
            <a:pPr>
              <a:buNone/>
            </a:pP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“HAVE NOTS” </a:t>
            </a:r>
            <a:r>
              <a:rPr lang="en-US" dirty="0" smtClean="0"/>
              <a:t>are on the </a:t>
            </a:r>
            <a:r>
              <a:rPr lang="en-US" dirty="0" smtClean="0">
                <a:solidFill>
                  <a:srgbClr val="FF0000"/>
                </a:solidFill>
              </a:rPr>
              <a:t>MARGINS</a:t>
            </a:r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decides?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200" dirty="0" smtClean="0"/>
              <a:t>“the haves”  “the have </a:t>
            </a:r>
            <a:r>
              <a:rPr lang="en-US" sz="5200" dirty="0" err="1" smtClean="0"/>
              <a:t>nots</a:t>
            </a:r>
            <a:r>
              <a:rPr lang="en-US" sz="5200" dirty="0" smtClean="0"/>
              <a:t>”</a:t>
            </a:r>
          </a:p>
          <a:p>
            <a:pPr algn="ctr">
              <a:buNone/>
            </a:pPr>
            <a:endParaRPr lang="en-US" sz="5200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\\Som\Users\stratman\My Documents\Photos\cocktail pa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3200400" cy="1981200"/>
          </a:xfrm>
          <a:prstGeom prst="rect">
            <a:avLst/>
          </a:prstGeom>
          <a:noFill/>
        </p:spPr>
      </p:pic>
      <p:pic>
        <p:nvPicPr>
          <p:cNvPr id="2051" name="Picture 3" descr="\\Som\Users\stratman\My Documents\Photos\soupkitc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3823276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Marginalize people?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	THINKING</a:t>
            </a: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			</a:t>
            </a: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			</a:t>
            </a:r>
            <a:r>
              <a:rPr lang="en-US" dirty="0" smtClean="0"/>
              <a:t>judgments 	</a:t>
            </a:r>
          </a:p>
          <a:p>
            <a:pPr>
              <a:buNone/>
            </a:pPr>
            <a:r>
              <a:rPr lang="en-US" dirty="0" smtClean="0"/>
              <a:t>			assumptions            stereotypes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3075" name="Picture 3" descr="\\Som\Users\stratman\My Documents\Photos\box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sz="4400" dirty="0" smtClean="0"/>
              <a:t>      </a:t>
            </a:r>
            <a:r>
              <a:rPr lang="en-US" sz="4400" dirty="0" smtClean="0">
                <a:solidFill>
                  <a:srgbClr val="FF0000"/>
                </a:solidFill>
              </a:rPr>
              <a:t>SPEAKING</a:t>
            </a: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			</a:t>
            </a:r>
            <a:r>
              <a:rPr lang="en-US" sz="4000" dirty="0" smtClean="0">
                <a:solidFill>
                  <a:srgbClr val="002060"/>
                </a:solidFill>
              </a:rPr>
              <a:t>labels</a:t>
            </a:r>
            <a:r>
              <a:rPr lang="en-US" sz="4000" dirty="0" smtClean="0"/>
              <a:t> 			</a:t>
            </a:r>
          </a:p>
        </p:txBody>
      </p:sp>
      <p:pic>
        <p:nvPicPr>
          <p:cNvPr id="4098" name="Picture 2" descr="\\Som\Users\stratman\My Documents\Photos\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568" y="2286000"/>
            <a:ext cx="3429832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sz="4400" dirty="0" smtClean="0">
                <a:solidFill>
                  <a:srgbClr val="FF0000"/>
                </a:solidFill>
              </a:rPr>
              <a:t>ACTING</a:t>
            </a:r>
            <a:r>
              <a:rPr lang="en-US" sz="4400" dirty="0" smtClean="0"/>
              <a:t> </a:t>
            </a:r>
          </a:p>
          <a:p>
            <a:pPr>
              <a:buNone/>
            </a:pPr>
            <a:r>
              <a:rPr lang="en-US" sz="3600" dirty="0" smtClean="0"/>
              <a:t>			behaviors </a:t>
            </a:r>
            <a:endParaRPr lang="en-US" sz="3600" dirty="0"/>
          </a:p>
        </p:txBody>
      </p:sp>
      <p:pic>
        <p:nvPicPr>
          <p:cNvPr id="5122" name="Picture 2" descr="\\Som\Users\stratman\My Documents\Photos\reject refug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2507504" cy="1665923"/>
          </a:xfrm>
          <a:prstGeom prst="rect">
            <a:avLst/>
          </a:prstGeom>
          <a:noFill/>
        </p:spPr>
      </p:pic>
      <p:pic>
        <p:nvPicPr>
          <p:cNvPr id="5123" name="Picture 3" descr="\\Som\Users\stratman\My Documents\Photos\ignore homel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429000"/>
            <a:ext cx="2444750" cy="1955800"/>
          </a:xfrm>
          <a:prstGeom prst="rect">
            <a:avLst/>
          </a:prstGeom>
          <a:noFill/>
        </p:spPr>
      </p:pic>
      <p:pic>
        <p:nvPicPr>
          <p:cNvPr id="5124" name="Picture 4" descr="\\Som\Users\stratman\My Documents\Photos\Social justice\sextrafficking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343400"/>
            <a:ext cx="3121152" cy="1798320"/>
          </a:xfrm>
          <a:prstGeom prst="rect">
            <a:avLst/>
          </a:prstGeom>
          <a:noFill/>
        </p:spPr>
      </p:pic>
      <p:pic>
        <p:nvPicPr>
          <p:cNvPr id="5126" name="Picture 6" descr="\\Som\Users\stratman\My Documents\Photos\boy shunn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2590800" cy="171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253</Words>
  <Application>Microsoft Macintosh PowerPoint</Application>
  <PresentationFormat>On-screen Show (4:3)</PresentationFormat>
  <Paragraphs>130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Compassion &amp; Marginalization</vt:lpstr>
      <vt:lpstr>Relationships in my “Universe”</vt:lpstr>
      <vt:lpstr>“Left Out”</vt:lpstr>
      <vt:lpstr>Who are the Marginalized?</vt:lpstr>
      <vt:lpstr>Who decides?</vt:lpstr>
      <vt:lpstr>How do we Marginalize people?</vt:lpstr>
      <vt:lpstr>PowerPoint Presentation</vt:lpstr>
      <vt:lpstr>PowerPoint Presentation</vt:lpstr>
      <vt:lpstr>Why do we Marginalize people?</vt:lpstr>
      <vt:lpstr>PowerPoint Presentation</vt:lpstr>
      <vt:lpstr>Our Global Relationships </vt:lpstr>
      <vt:lpstr>Global Economic System</vt:lpstr>
      <vt:lpstr>PowerPoint Presentation</vt:lpstr>
      <vt:lpstr>PowerPoint Presentation</vt:lpstr>
      <vt:lpstr>Characteristics of the Global  Economy  </vt:lpstr>
      <vt:lpstr>  Current Global Economy  </vt:lpstr>
      <vt:lpstr>PowerPoint Presentation</vt:lpstr>
      <vt:lpstr>Cultivating Compassion </vt:lpstr>
      <vt:lpstr>A Circle of Compassion </vt:lpstr>
      <vt:lpstr>Where are we Standing?</vt:lpstr>
      <vt:lpstr>Warriors of the Human Spirit </vt:lpstr>
      <vt:lpstr>Go  Forth …..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 &amp; the Marginalized</dc:title>
  <dc:creator>stratman</dc:creator>
  <cp:lastModifiedBy>Joyce Rupp</cp:lastModifiedBy>
  <cp:revision>98</cp:revision>
  <dcterms:created xsi:type="dcterms:W3CDTF">2017-04-07T15:55:43Z</dcterms:created>
  <dcterms:modified xsi:type="dcterms:W3CDTF">2018-07-19T17:07:46Z</dcterms:modified>
</cp:coreProperties>
</file>