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80" r:id="rId2"/>
    <p:sldId id="275" r:id="rId3"/>
    <p:sldId id="274" r:id="rId4"/>
    <p:sldId id="258" r:id="rId5"/>
    <p:sldId id="276" r:id="rId6"/>
    <p:sldId id="269" r:id="rId7"/>
    <p:sldId id="259" r:id="rId8"/>
    <p:sldId id="277" r:id="rId9"/>
    <p:sldId id="260" r:id="rId10"/>
    <p:sldId id="263" r:id="rId11"/>
    <p:sldId id="278" r:id="rId12"/>
    <p:sldId id="271" r:id="rId13"/>
    <p:sldId id="262" r:id="rId14"/>
    <p:sldId id="264" r:id="rId15"/>
    <p:sldId id="267" r:id="rId16"/>
    <p:sldId id="279"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7" d="100"/>
          <a:sy n="67" d="100"/>
        </p:scale>
        <p:origin x="-108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18F2E2-0498-1B4D-A4FC-FBA1A65431AD}" type="datetimeFigureOut">
              <a:rPr lang="en-US" smtClean="0"/>
              <a:t>7/19/18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1BD43D-DD76-A548-A5F9-886168F587A4}" type="slidenum">
              <a:rPr lang="en-US" smtClean="0"/>
              <a:t>‹#›</a:t>
            </a:fld>
            <a:endParaRPr lang="en-US"/>
          </a:p>
        </p:txBody>
      </p:sp>
    </p:spTree>
    <p:extLst>
      <p:ext uri="{BB962C8B-B14F-4D97-AF65-F5344CB8AC3E}">
        <p14:creationId xmlns:p14="http://schemas.microsoft.com/office/powerpoint/2010/main" val="23794042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937002-3027-A240-ADAA-A74C39BC958A}" type="slidenum">
              <a:rPr lang="en-US" sz="1200"/>
              <a:pPr eaLnBrk="1" hangingPunct="1"/>
              <a:t>4</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E8869B-6F6C-E240-878E-4DFFC503EE44}" type="slidenum">
              <a:rPr lang="en-US" sz="1200"/>
              <a:pPr eaLnBrk="1" hangingPunct="1"/>
              <a:t>12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41190A-EB7B-024A-9AEA-631ED191B89B}" type="slidenum">
              <a:rPr lang="en-US" sz="1200"/>
              <a:pPr eaLnBrk="1" hangingPunct="1"/>
              <a:t>16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7E042D-88BE-B244-9EB5-36FFC4642CA7}"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A5D7AE-622B-6D4D-8FB2-CB3A3CA56568}" type="slidenum">
              <a:rPr lang="en-US" smtClean="0"/>
              <a:t>‹#›</a:t>
            </a:fld>
            <a:endParaRPr lang="en-US"/>
          </a:p>
        </p:txBody>
      </p:sp>
    </p:spTree>
    <p:extLst>
      <p:ext uri="{BB962C8B-B14F-4D97-AF65-F5344CB8AC3E}">
        <p14:creationId xmlns:p14="http://schemas.microsoft.com/office/powerpoint/2010/main" val="352532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7E042D-88BE-B244-9EB5-36FFC4642CA7}"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A5D7AE-622B-6D4D-8FB2-CB3A3CA56568}" type="slidenum">
              <a:rPr lang="en-US" smtClean="0"/>
              <a:t>‹#›</a:t>
            </a:fld>
            <a:endParaRPr lang="en-US"/>
          </a:p>
        </p:txBody>
      </p:sp>
    </p:spTree>
    <p:extLst>
      <p:ext uri="{BB962C8B-B14F-4D97-AF65-F5344CB8AC3E}">
        <p14:creationId xmlns:p14="http://schemas.microsoft.com/office/powerpoint/2010/main" val="2108416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7E042D-88BE-B244-9EB5-36FFC4642CA7}"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A5D7AE-622B-6D4D-8FB2-CB3A3CA56568}" type="slidenum">
              <a:rPr lang="en-US" smtClean="0"/>
              <a:t>‹#›</a:t>
            </a:fld>
            <a:endParaRPr lang="en-US"/>
          </a:p>
        </p:txBody>
      </p:sp>
    </p:spTree>
    <p:extLst>
      <p:ext uri="{BB962C8B-B14F-4D97-AF65-F5344CB8AC3E}">
        <p14:creationId xmlns:p14="http://schemas.microsoft.com/office/powerpoint/2010/main" val="2131145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7E042D-88BE-B244-9EB5-36FFC4642CA7}"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A5D7AE-622B-6D4D-8FB2-CB3A3CA56568}" type="slidenum">
              <a:rPr lang="en-US" smtClean="0"/>
              <a:t>‹#›</a:t>
            </a:fld>
            <a:endParaRPr lang="en-US"/>
          </a:p>
        </p:txBody>
      </p:sp>
    </p:spTree>
    <p:extLst>
      <p:ext uri="{BB962C8B-B14F-4D97-AF65-F5344CB8AC3E}">
        <p14:creationId xmlns:p14="http://schemas.microsoft.com/office/powerpoint/2010/main" val="277846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7E042D-88BE-B244-9EB5-36FFC4642CA7}" type="datetimeFigureOut">
              <a:rPr lang="en-US" smtClean="0"/>
              <a:t>7/19/18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A5D7AE-622B-6D4D-8FB2-CB3A3CA56568}" type="slidenum">
              <a:rPr lang="en-US" smtClean="0"/>
              <a:t>‹#›</a:t>
            </a:fld>
            <a:endParaRPr lang="en-US"/>
          </a:p>
        </p:txBody>
      </p:sp>
    </p:spTree>
    <p:extLst>
      <p:ext uri="{BB962C8B-B14F-4D97-AF65-F5344CB8AC3E}">
        <p14:creationId xmlns:p14="http://schemas.microsoft.com/office/powerpoint/2010/main" val="3957386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7E042D-88BE-B244-9EB5-36FFC4642CA7}"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A5D7AE-622B-6D4D-8FB2-CB3A3CA56568}" type="slidenum">
              <a:rPr lang="en-US" smtClean="0"/>
              <a:t>‹#›</a:t>
            </a:fld>
            <a:endParaRPr lang="en-US"/>
          </a:p>
        </p:txBody>
      </p:sp>
    </p:spTree>
    <p:extLst>
      <p:ext uri="{BB962C8B-B14F-4D97-AF65-F5344CB8AC3E}">
        <p14:creationId xmlns:p14="http://schemas.microsoft.com/office/powerpoint/2010/main" val="10356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7E042D-88BE-B244-9EB5-36FFC4642CA7}" type="datetimeFigureOut">
              <a:rPr lang="en-US" smtClean="0"/>
              <a:t>7/19/18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A5D7AE-622B-6D4D-8FB2-CB3A3CA56568}" type="slidenum">
              <a:rPr lang="en-US" smtClean="0"/>
              <a:t>‹#›</a:t>
            </a:fld>
            <a:endParaRPr lang="en-US"/>
          </a:p>
        </p:txBody>
      </p:sp>
    </p:spTree>
    <p:extLst>
      <p:ext uri="{BB962C8B-B14F-4D97-AF65-F5344CB8AC3E}">
        <p14:creationId xmlns:p14="http://schemas.microsoft.com/office/powerpoint/2010/main" val="1433852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7E042D-88BE-B244-9EB5-36FFC4642CA7}" type="datetimeFigureOut">
              <a:rPr lang="en-US" smtClean="0"/>
              <a:t>7/19/18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A5D7AE-622B-6D4D-8FB2-CB3A3CA56568}" type="slidenum">
              <a:rPr lang="en-US" smtClean="0"/>
              <a:t>‹#›</a:t>
            </a:fld>
            <a:endParaRPr lang="en-US"/>
          </a:p>
        </p:txBody>
      </p:sp>
    </p:spTree>
    <p:extLst>
      <p:ext uri="{BB962C8B-B14F-4D97-AF65-F5344CB8AC3E}">
        <p14:creationId xmlns:p14="http://schemas.microsoft.com/office/powerpoint/2010/main" val="354056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7E042D-88BE-B244-9EB5-36FFC4642CA7}" type="datetimeFigureOut">
              <a:rPr lang="en-US" smtClean="0"/>
              <a:t>7/19/18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A5D7AE-622B-6D4D-8FB2-CB3A3CA56568}" type="slidenum">
              <a:rPr lang="en-US" smtClean="0"/>
              <a:t>‹#›</a:t>
            </a:fld>
            <a:endParaRPr lang="en-US"/>
          </a:p>
        </p:txBody>
      </p:sp>
    </p:spTree>
    <p:extLst>
      <p:ext uri="{BB962C8B-B14F-4D97-AF65-F5344CB8AC3E}">
        <p14:creationId xmlns:p14="http://schemas.microsoft.com/office/powerpoint/2010/main" val="202268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7E042D-88BE-B244-9EB5-36FFC4642CA7}"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A5D7AE-622B-6D4D-8FB2-CB3A3CA56568}" type="slidenum">
              <a:rPr lang="en-US" smtClean="0"/>
              <a:t>‹#›</a:t>
            </a:fld>
            <a:endParaRPr lang="en-US"/>
          </a:p>
        </p:txBody>
      </p:sp>
    </p:spTree>
    <p:extLst>
      <p:ext uri="{BB962C8B-B14F-4D97-AF65-F5344CB8AC3E}">
        <p14:creationId xmlns:p14="http://schemas.microsoft.com/office/powerpoint/2010/main" val="2616682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7E042D-88BE-B244-9EB5-36FFC4642CA7}" type="datetimeFigureOut">
              <a:rPr lang="en-US" smtClean="0"/>
              <a:t>7/19/18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A5D7AE-622B-6D4D-8FB2-CB3A3CA56568}" type="slidenum">
              <a:rPr lang="en-US" smtClean="0"/>
              <a:t>‹#›</a:t>
            </a:fld>
            <a:endParaRPr lang="en-US"/>
          </a:p>
        </p:txBody>
      </p:sp>
    </p:spTree>
    <p:extLst>
      <p:ext uri="{BB962C8B-B14F-4D97-AF65-F5344CB8AC3E}">
        <p14:creationId xmlns:p14="http://schemas.microsoft.com/office/powerpoint/2010/main" val="2725428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7E042D-88BE-B244-9EB5-36FFC4642CA7}" type="datetimeFigureOut">
              <a:rPr lang="en-US" smtClean="0"/>
              <a:t>7/19/18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5D7AE-622B-6D4D-8FB2-CB3A3CA56568}" type="slidenum">
              <a:rPr lang="en-US" smtClean="0"/>
              <a:t>‹#›</a:t>
            </a:fld>
            <a:endParaRPr lang="en-US"/>
          </a:p>
        </p:txBody>
      </p:sp>
    </p:spTree>
    <p:extLst>
      <p:ext uri="{BB962C8B-B14F-4D97-AF65-F5344CB8AC3E}">
        <p14:creationId xmlns:p14="http://schemas.microsoft.com/office/powerpoint/2010/main" val="1815864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589" y="2018019"/>
            <a:ext cx="6118231" cy="241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0132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1"/>
          <p:cNvSpPr txBox="1">
            <a:spLocks noChangeArrowheads="1"/>
          </p:cNvSpPr>
          <p:nvPr/>
        </p:nvSpPr>
        <p:spPr bwMode="auto">
          <a:xfrm>
            <a:off x="990600" y="1371600"/>
            <a:ext cx="7543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Protect self by more than saying “no.”</a:t>
            </a:r>
          </a:p>
          <a:p>
            <a:pPr eaLnBrk="1" hangingPunct="1"/>
            <a:endParaRPr lang="en-US"/>
          </a:p>
          <a:p>
            <a:pPr eaLnBrk="1" hangingPunct="1"/>
            <a:r>
              <a:rPr lang="en-US"/>
              <a:t>Protect self from other’s negativity.</a:t>
            </a:r>
          </a:p>
          <a:p>
            <a:pPr eaLnBrk="1" hangingPunct="1"/>
            <a:r>
              <a:rPr lang="en-US"/>
              <a:t>Protect self from unhealthy expectations.</a:t>
            </a:r>
          </a:p>
          <a:p>
            <a:pPr eaLnBrk="1" hangingPunct="1"/>
            <a:r>
              <a:rPr lang="en-US"/>
              <a:t>Protect self from being consumed by emotion.</a:t>
            </a:r>
          </a:p>
          <a:p>
            <a:pPr eaLnBrk="1" hangingPunct="1"/>
            <a:r>
              <a:rPr lang="en-US"/>
              <a:t>Protect self from false flattery</a:t>
            </a:r>
          </a:p>
          <a:p>
            <a:pPr eaLnBrk="1" hangingPunct="1"/>
            <a:r>
              <a:rPr lang="en-US"/>
              <a:t>Protect self from false promises.</a:t>
            </a:r>
          </a:p>
        </p:txBody>
      </p:sp>
    </p:spTree>
    <p:extLst>
      <p:ext uri="{BB962C8B-B14F-4D97-AF65-F5344CB8AC3E}">
        <p14:creationId xmlns:p14="http://schemas.microsoft.com/office/powerpoint/2010/main" val="34918071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4689" y="802356"/>
            <a:ext cx="5097970" cy="382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593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914400"/>
            <a:ext cx="6823075" cy="6862763"/>
          </a:xfrm>
          <a:prstGeom prst="rect">
            <a:avLst/>
          </a:prstGeom>
          <a:noFill/>
        </p:spPr>
        <p:txBody>
          <a:bodyPr>
            <a:spAutoFit/>
          </a:bodyPr>
          <a:lstStyle/>
          <a:p>
            <a:pPr>
              <a:defRPr/>
            </a:pPr>
            <a:r>
              <a:rPr lang="en-US" sz="2000" b="1" dirty="0"/>
              <a:t>16 Warning Signs of Trauma Exposure Response</a:t>
            </a:r>
          </a:p>
          <a:p>
            <a:pPr>
              <a:defRPr/>
            </a:pPr>
            <a:endParaRPr lang="en-US" sz="2400" b="1" dirty="0"/>
          </a:p>
          <a:p>
            <a:pPr marL="457200" indent="-457200">
              <a:buFontTx/>
              <a:buAutoNum type="arabicPeriod"/>
              <a:defRPr/>
            </a:pPr>
            <a:r>
              <a:rPr lang="en-US" sz="2000" dirty="0"/>
              <a:t>Feeling hopeless and helpless</a:t>
            </a:r>
          </a:p>
          <a:p>
            <a:pPr marL="457200" indent="-457200">
              <a:buFontTx/>
              <a:buAutoNum type="arabicPeriod"/>
              <a:defRPr/>
            </a:pPr>
            <a:r>
              <a:rPr lang="en-US" sz="2000" dirty="0"/>
              <a:t>A sense that one can never do enough</a:t>
            </a:r>
          </a:p>
          <a:p>
            <a:pPr marL="457200" indent="-457200">
              <a:buFontTx/>
              <a:buAutoNum type="arabicPeriod"/>
              <a:defRPr/>
            </a:pPr>
            <a:r>
              <a:rPr lang="en-US" sz="2000" dirty="0"/>
              <a:t>Hyper-vigilance</a:t>
            </a:r>
          </a:p>
          <a:p>
            <a:pPr marL="457200" indent="-457200">
              <a:buFontTx/>
              <a:buAutoNum type="arabicPeriod"/>
              <a:defRPr/>
            </a:pPr>
            <a:r>
              <a:rPr lang="en-US" sz="2000" dirty="0"/>
              <a:t>Diminished creativity</a:t>
            </a:r>
          </a:p>
          <a:p>
            <a:pPr marL="457200" indent="-457200">
              <a:buFontTx/>
              <a:buAutoNum type="arabicPeriod"/>
              <a:defRPr/>
            </a:pPr>
            <a:r>
              <a:rPr lang="en-US" sz="2000" dirty="0"/>
              <a:t>Inability to embrace complexity</a:t>
            </a:r>
          </a:p>
          <a:p>
            <a:pPr marL="457200" indent="-457200">
              <a:buFontTx/>
              <a:buAutoNum type="arabicPeriod"/>
              <a:defRPr/>
            </a:pPr>
            <a:r>
              <a:rPr lang="en-US" sz="2000" dirty="0"/>
              <a:t>Minimizing</a:t>
            </a:r>
          </a:p>
          <a:p>
            <a:pPr marL="457200" indent="-457200">
              <a:buFontTx/>
              <a:buAutoNum type="arabicPeriod"/>
              <a:defRPr/>
            </a:pPr>
            <a:r>
              <a:rPr lang="en-US" sz="2000" dirty="0"/>
              <a:t>Chronic exhaustion/physical ailments</a:t>
            </a:r>
          </a:p>
          <a:p>
            <a:pPr marL="457200" indent="-457200">
              <a:buFontTx/>
              <a:buAutoNum type="arabicPeriod"/>
              <a:defRPr/>
            </a:pPr>
            <a:r>
              <a:rPr lang="en-US" sz="2000" dirty="0"/>
              <a:t>Inability to listen/deliberate avoidance</a:t>
            </a:r>
          </a:p>
          <a:p>
            <a:pPr marL="457200" indent="-457200">
              <a:buFontTx/>
              <a:buAutoNum type="arabicPeriod"/>
              <a:defRPr/>
            </a:pPr>
            <a:r>
              <a:rPr lang="en-US" sz="2000" dirty="0"/>
              <a:t>Dissociative moments</a:t>
            </a:r>
          </a:p>
          <a:p>
            <a:pPr marL="457200" indent="-457200">
              <a:buFontTx/>
              <a:buAutoNum type="arabicPeriod"/>
              <a:defRPr/>
            </a:pPr>
            <a:r>
              <a:rPr lang="en-US" sz="2000" dirty="0"/>
              <a:t>Sense of persecution</a:t>
            </a:r>
          </a:p>
          <a:p>
            <a:pPr marL="457200" indent="-457200">
              <a:buFontTx/>
              <a:buAutoNum type="arabicPeriod"/>
              <a:defRPr/>
            </a:pPr>
            <a:r>
              <a:rPr lang="en-US" sz="2000" dirty="0"/>
              <a:t>Guilt</a:t>
            </a:r>
          </a:p>
          <a:p>
            <a:pPr marL="457200" indent="-457200">
              <a:buFontTx/>
              <a:buAutoNum type="arabicPeriod"/>
              <a:defRPr/>
            </a:pPr>
            <a:r>
              <a:rPr lang="en-US" sz="2000" dirty="0"/>
              <a:t>Fear</a:t>
            </a:r>
          </a:p>
          <a:p>
            <a:pPr marL="457200" indent="-457200">
              <a:buFontTx/>
              <a:buAutoNum type="arabicPeriod"/>
              <a:defRPr/>
            </a:pPr>
            <a:r>
              <a:rPr lang="en-US" sz="2000" dirty="0"/>
              <a:t>Anger and cynicism</a:t>
            </a:r>
          </a:p>
          <a:p>
            <a:pPr marL="457200" indent="-457200">
              <a:buFontTx/>
              <a:buAutoNum type="arabicPeriod"/>
              <a:defRPr/>
            </a:pPr>
            <a:r>
              <a:rPr lang="en-US" sz="2000" dirty="0"/>
              <a:t>Inability to empathize</a:t>
            </a:r>
          </a:p>
          <a:p>
            <a:pPr marL="457200" indent="-457200">
              <a:buFontTx/>
              <a:buAutoNum type="arabicPeriod"/>
              <a:defRPr/>
            </a:pPr>
            <a:r>
              <a:rPr lang="en-US" sz="2000" dirty="0"/>
              <a:t>Addictions</a:t>
            </a:r>
          </a:p>
          <a:p>
            <a:pPr marL="457200" indent="-457200">
              <a:buFontTx/>
              <a:buAutoNum type="arabicPeriod"/>
              <a:defRPr/>
            </a:pPr>
            <a:r>
              <a:rPr lang="en-US" sz="2000" dirty="0"/>
              <a:t>Grandiosity</a:t>
            </a:r>
          </a:p>
          <a:p>
            <a:pPr marL="457200" indent="-457200">
              <a:buFontTx/>
              <a:buAutoNum type="arabicPeriod"/>
              <a:defRPr/>
            </a:pPr>
            <a:endParaRPr lang="en-US" sz="2400" b="1" dirty="0"/>
          </a:p>
          <a:p>
            <a:pPr marL="457200" indent="-457200">
              <a:buFontTx/>
              <a:buAutoNum type="arabicPeriod"/>
              <a:defRPr/>
            </a:pPr>
            <a:endParaRPr lang="en-US" sz="2400" b="1" dirty="0"/>
          </a:p>
          <a:p>
            <a:pPr>
              <a:defRPr/>
            </a:pPr>
            <a:endParaRPr lang="en-US" sz="2400" dirty="0"/>
          </a:p>
        </p:txBody>
      </p:sp>
    </p:spTree>
    <p:extLst>
      <p:ext uri="{BB962C8B-B14F-4D97-AF65-F5344CB8AC3E}">
        <p14:creationId xmlns:p14="http://schemas.microsoft.com/office/powerpoint/2010/main" val="30819800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Box 1"/>
          <p:cNvSpPr txBox="1">
            <a:spLocks noChangeArrowheads="1"/>
          </p:cNvSpPr>
          <p:nvPr/>
        </p:nvSpPr>
        <p:spPr bwMode="auto">
          <a:xfrm>
            <a:off x="1600200" y="1219200"/>
            <a:ext cx="58674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t>Personal Boundaries</a:t>
            </a:r>
            <a:r>
              <a:rPr lang="en-US" sz="1800"/>
              <a:t>, Suzanne LaCombe</a:t>
            </a:r>
          </a:p>
          <a:p>
            <a:pPr eaLnBrk="1" hangingPunct="1"/>
            <a:endParaRPr lang="en-US" sz="1800"/>
          </a:p>
          <a:p>
            <a:pPr eaLnBrk="1" hangingPunct="1"/>
            <a:r>
              <a:rPr lang="en-US" sz="1800"/>
              <a:t>Any aspect of our interactions with others,</a:t>
            </a:r>
          </a:p>
          <a:p>
            <a:pPr eaLnBrk="1" hangingPunct="1"/>
            <a:r>
              <a:rPr lang="en-US" sz="1800"/>
              <a:t>Includes our relationship with ourselves (self-sabotage)</a:t>
            </a:r>
          </a:p>
          <a:p>
            <a:pPr eaLnBrk="1" hangingPunct="1"/>
            <a:r>
              <a:rPr lang="en-US" sz="1800"/>
              <a:t>and with our environment (noise and other stimuli)</a:t>
            </a:r>
          </a:p>
          <a:p>
            <a:pPr eaLnBrk="1" hangingPunct="1"/>
            <a:endParaRPr lang="en-US" sz="1800"/>
          </a:p>
          <a:p>
            <a:pPr eaLnBrk="1" hangingPunct="1"/>
            <a:r>
              <a:rPr lang="en-US" sz="1800"/>
              <a:t>“Boundaries reflect our core values, our respect for ourselves and our need for safety and protection. They include being able to say no and mean it, or saying yes and meaning it. They are a way of defining ourselves separately from others.”</a:t>
            </a:r>
          </a:p>
          <a:p>
            <a:pPr eaLnBrk="1" hangingPunct="1"/>
            <a:endParaRPr lang="en-US" sz="1800"/>
          </a:p>
          <a:p>
            <a:pPr eaLnBrk="1" hangingPunct="1"/>
            <a:endParaRPr lang="en-US" sz="1800"/>
          </a:p>
          <a:p>
            <a:pPr eaLnBrk="1" hangingPunct="1"/>
            <a:endParaRPr lang="en-US" sz="1800"/>
          </a:p>
          <a:p>
            <a:pPr eaLnBrk="1" hangingPunct="1"/>
            <a:endParaRPr lang="en-US" sz="1800"/>
          </a:p>
        </p:txBody>
      </p:sp>
    </p:spTree>
    <p:extLst>
      <p:ext uri="{BB962C8B-B14F-4D97-AF65-F5344CB8AC3E}">
        <p14:creationId xmlns:p14="http://schemas.microsoft.com/office/powerpoint/2010/main" val="1504758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371600"/>
            <a:ext cx="8001000" cy="3662363"/>
          </a:xfrm>
          <a:prstGeom prst="rect">
            <a:avLst/>
          </a:prstGeom>
          <a:noFill/>
        </p:spPr>
        <p:txBody>
          <a:bodyPr>
            <a:spAutoFit/>
          </a:bodyPr>
          <a:lstStyle/>
          <a:p>
            <a:pPr>
              <a:defRPr/>
            </a:pPr>
            <a:r>
              <a:rPr lang="en-US" sz="2800" dirty="0">
                <a:latin typeface="+mn-lt"/>
              </a:rPr>
              <a:t>What do I need for health of body, mind, spirit?</a:t>
            </a:r>
          </a:p>
          <a:p>
            <a:pPr>
              <a:defRPr/>
            </a:pPr>
            <a:endParaRPr lang="en-US" sz="2800" dirty="0">
              <a:latin typeface="+mn-lt"/>
            </a:endParaRPr>
          </a:p>
          <a:p>
            <a:pPr>
              <a:defRPr/>
            </a:pPr>
            <a:r>
              <a:rPr lang="en-US" sz="2800" dirty="0">
                <a:latin typeface="+mn-lt"/>
              </a:rPr>
              <a:t>What is possible now?</a:t>
            </a:r>
          </a:p>
          <a:p>
            <a:pPr>
              <a:defRPr/>
            </a:pPr>
            <a:endParaRPr lang="en-US" sz="2800" dirty="0">
              <a:latin typeface="+mn-lt"/>
            </a:endParaRPr>
          </a:p>
          <a:p>
            <a:pPr>
              <a:defRPr/>
            </a:pPr>
            <a:r>
              <a:rPr lang="en-US" sz="2800" dirty="0">
                <a:latin typeface="+mn-lt"/>
              </a:rPr>
              <a:t>Who or what can help me to have this health?</a:t>
            </a:r>
          </a:p>
          <a:p>
            <a:pPr>
              <a:defRPr/>
            </a:pPr>
            <a:endParaRPr lang="en-US" sz="2800" dirty="0">
              <a:latin typeface="+mn-lt"/>
            </a:endParaRPr>
          </a:p>
          <a:p>
            <a:pPr>
              <a:defRPr/>
            </a:pPr>
            <a:endParaRPr lang="en-US" sz="2800" dirty="0">
              <a:latin typeface="+mn-lt"/>
            </a:endParaRPr>
          </a:p>
          <a:p>
            <a:pPr>
              <a:defRPr/>
            </a:pPr>
            <a:endParaRPr lang="en-US" dirty="0"/>
          </a:p>
          <a:p>
            <a:pPr>
              <a:defRPr/>
            </a:pPr>
            <a:endParaRPr lang="en-US" dirty="0"/>
          </a:p>
        </p:txBody>
      </p:sp>
    </p:spTree>
    <p:extLst>
      <p:ext uri="{BB962C8B-B14F-4D97-AF65-F5344CB8AC3E}">
        <p14:creationId xmlns:p14="http://schemas.microsoft.com/office/powerpoint/2010/main" val="21335679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hangingPunct="1"/>
            <a:r>
              <a:rPr lang="en-US">
                <a:latin typeface="Calibri" charset="0"/>
              </a:rPr>
              <a:t>               Caring for Self</a:t>
            </a:r>
          </a:p>
        </p:txBody>
      </p:sp>
      <p:sp>
        <p:nvSpPr>
          <p:cNvPr id="3" name="Content Placeholder 2"/>
          <p:cNvSpPr>
            <a:spLocks noGrp="1"/>
          </p:cNvSpPr>
          <p:nvPr>
            <p:ph idx="1"/>
          </p:nvPr>
        </p:nvSpPr>
        <p:spPr>
          <a:xfrm>
            <a:off x="1066800" y="1905000"/>
            <a:ext cx="7924800" cy="4419600"/>
          </a:xfrm>
        </p:spPr>
        <p:txBody>
          <a:bodyPr>
            <a:normAutofit fontScale="85000" lnSpcReduction="10000"/>
          </a:bodyPr>
          <a:lstStyle/>
          <a:p>
            <a:pPr marL="274320" indent="-274320" eaLnBrk="1" fontAlgn="auto" hangingPunct="1">
              <a:spcAft>
                <a:spcPts val="0"/>
              </a:spcAft>
              <a:buClr>
                <a:schemeClr val="accent3"/>
              </a:buClr>
              <a:buFont typeface="Wingdings 2"/>
              <a:buChar char=""/>
              <a:defRPr/>
            </a:pPr>
            <a:r>
              <a:rPr lang="en-US" dirty="0" smtClean="0">
                <a:ea typeface="+mn-ea"/>
                <a:cs typeface="+mn-cs"/>
              </a:rPr>
              <a:t>Faithfulness to daily spiritual practice</a:t>
            </a:r>
          </a:p>
          <a:p>
            <a:pPr marL="274320" indent="-274320" eaLnBrk="1" fontAlgn="auto" hangingPunct="1">
              <a:spcAft>
                <a:spcPts val="0"/>
              </a:spcAft>
              <a:buClr>
                <a:schemeClr val="accent3"/>
              </a:buClr>
              <a:buFont typeface="Wingdings 2"/>
              <a:buChar char=""/>
              <a:defRPr/>
            </a:pPr>
            <a:r>
              <a:rPr lang="en-US" dirty="0" smtClean="0">
                <a:ea typeface="+mn-ea"/>
                <a:cs typeface="+mn-cs"/>
              </a:rPr>
              <a:t>Boundaries Boundaries Boundaries</a:t>
            </a:r>
          </a:p>
          <a:p>
            <a:pPr marL="274320" indent="-274320" eaLnBrk="1" fontAlgn="auto" hangingPunct="1">
              <a:spcAft>
                <a:spcPts val="0"/>
              </a:spcAft>
              <a:buClr>
                <a:schemeClr val="accent3"/>
              </a:buClr>
              <a:buFont typeface="Wingdings 2"/>
              <a:buChar char=""/>
              <a:defRPr/>
            </a:pPr>
            <a:r>
              <a:rPr lang="en-US" dirty="0" smtClean="0">
                <a:ea typeface="+mn-ea"/>
                <a:cs typeface="+mn-cs"/>
              </a:rPr>
              <a:t>Trust that difficult things can be a source of growth</a:t>
            </a:r>
          </a:p>
          <a:p>
            <a:pPr marL="274320" indent="-274320" eaLnBrk="1" fontAlgn="auto" hangingPunct="1">
              <a:spcAft>
                <a:spcPts val="0"/>
              </a:spcAft>
              <a:buClr>
                <a:schemeClr val="accent3"/>
              </a:buClr>
              <a:buFont typeface="Wingdings 2"/>
              <a:buChar char=""/>
              <a:defRPr/>
            </a:pPr>
            <a:r>
              <a:rPr lang="en-US" dirty="0" smtClean="0">
                <a:ea typeface="+mn-ea"/>
                <a:cs typeface="+mn-cs"/>
              </a:rPr>
              <a:t>Have an objective person with whom to share</a:t>
            </a:r>
          </a:p>
          <a:p>
            <a:pPr marL="274320" indent="-274320" eaLnBrk="1" fontAlgn="auto" hangingPunct="1">
              <a:spcAft>
                <a:spcPts val="0"/>
              </a:spcAft>
              <a:buClr>
                <a:schemeClr val="accent3"/>
              </a:buClr>
              <a:buFont typeface="Wingdings 2"/>
              <a:buChar char=""/>
              <a:defRPr/>
            </a:pPr>
            <a:r>
              <a:rPr lang="en-US" dirty="0" smtClean="0">
                <a:ea typeface="+mn-ea"/>
                <a:cs typeface="+mn-cs"/>
              </a:rPr>
              <a:t>Awareness of mental scenarios</a:t>
            </a:r>
          </a:p>
          <a:p>
            <a:pPr marL="274320" indent="-274320" eaLnBrk="1" fontAlgn="auto" hangingPunct="1">
              <a:spcAft>
                <a:spcPts val="0"/>
              </a:spcAft>
              <a:buClr>
                <a:schemeClr val="accent3"/>
              </a:buClr>
              <a:buFont typeface="Wingdings 2"/>
              <a:buChar char=""/>
              <a:defRPr/>
            </a:pPr>
            <a:r>
              <a:rPr lang="en-US" dirty="0" smtClean="0">
                <a:ea typeface="+mn-ea"/>
                <a:cs typeface="+mn-cs"/>
              </a:rPr>
              <a:t>Befriend emotional/mental turmoil</a:t>
            </a:r>
          </a:p>
          <a:p>
            <a:pPr marL="274320" indent="-274320" eaLnBrk="1" fontAlgn="auto" hangingPunct="1">
              <a:spcAft>
                <a:spcPts val="0"/>
              </a:spcAft>
              <a:buClr>
                <a:schemeClr val="accent3"/>
              </a:buClr>
              <a:buFont typeface="Wingdings 2"/>
              <a:buChar char=""/>
              <a:defRPr/>
            </a:pPr>
            <a:r>
              <a:rPr lang="en-US" dirty="0" smtClean="0">
                <a:ea typeface="+mn-ea"/>
                <a:cs typeface="+mn-cs"/>
              </a:rPr>
              <a:t>Attentiveness to physical pain </a:t>
            </a:r>
          </a:p>
          <a:p>
            <a:pPr marL="274320" indent="-274320" eaLnBrk="1" fontAlgn="auto" hangingPunct="1">
              <a:spcAft>
                <a:spcPts val="0"/>
              </a:spcAft>
              <a:buClr>
                <a:schemeClr val="accent3"/>
              </a:buClr>
              <a:buFont typeface="Wingdings 2"/>
              <a:buChar char=""/>
              <a:defRPr/>
            </a:pPr>
            <a:r>
              <a:rPr lang="en-US" dirty="0" smtClean="0">
                <a:ea typeface="+mn-ea"/>
                <a:cs typeface="+mn-cs"/>
              </a:rPr>
              <a:t>Get enough sleep, exercise, healthy food</a:t>
            </a:r>
          </a:p>
          <a:p>
            <a:pPr marL="274320" indent="-274320" eaLnBrk="1" fontAlgn="auto" hangingPunct="1">
              <a:spcAft>
                <a:spcPts val="0"/>
              </a:spcAft>
              <a:buClr>
                <a:schemeClr val="accent3"/>
              </a:buClr>
              <a:buFont typeface="Wingdings 2"/>
              <a:buChar char=""/>
              <a:defRPr/>
            </a:pPr>
            <a:r>
              <a:rPr lang="en-US" dirty="0" smtClean="0">
                <a:ea typeface="+mn-ea"/>
                <a:cs typeface="+mn-cs"/>
              </a:rPr>
              <a:t>Make positive affirmations</a:t>
            </a:r>
          </a:p>
          <a:p>
            <a:pPr marL="274320" indent="-274320" eaLnBrk="1" fontAlgn="auto" hangingPunct="1">
              <a:spcAft>
                <a:spcPts val="0"/>
              </a:spcAft>
              <a:buClr>
                <a:schemeClr val="accent3"/>
              </a:buClr>
              <a:buFont typeface="Wingdings 2"/>
              <a:buChar char=""/>
              <a:defRPr/>
            </a:pPr>
            <a:endParaRPr lang="en-US" dirty="0" smtClean="0">
              <a:ea typeface="+mn-ea"/>
              <a:cs typeface="+mn-cs"/>
            </a:endParaRPr>
          </a:p>
          <a:p>
            <a:pPr marL="274320" indent="-274320" eaLnBrk="1" fontAlgn="auto" hangingPunct="1">
              <a:spcAft>
                <a:spcPts val="0"/>
              </a:spcAft>
              <a:buClr>
                <a:schemeClr val="accent3"/>
              </a:buClr>
              <a:buFont typeface="Wingdings 2"/>
              <a:buChar char=""/>
              <a:defRPr/>
            </a:pPr>
            <a:endParaRPr lang="en-US" dirty="0">
              <a:ea typeface="+mn-ea"/>
              <a:cs typeface="+mn-cs"/>
            </a:endParaRPr>
          </a:p>
        </p:txBody>
      </p:sp>
    </p:spTree>
    <p:extLst>
      <p:ext uri="{BB962C8B-B14F-4D97-AF65-F5344CB8AC3E}">
        <p14:creationId xmlns:p14="http://schemas.microsoft.com/office/powerpoint/2010/main" val="348872312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020763"/>
            <a:ext cx="7239000" cy="4465637"/>
          </a:xfrm>
        </p:spPr>
        <p:txBody>
          <a:bodyPr>
            <a:normAutofit fontScale="70000" lnSpcReduction="20000"/>
          </a:bodyPr>
          <a:lstStyle/>
          <a:p>
            <a:pPr marL="274320" indent="-274320" eaLnBrk="1" fontAlgn="auto" hangingPunct="1">
              <a:spcAft>
                <a:spcPts val="0"/>
              </a:spcAft>
              <a:buClr>
                <a:schemeClr val="accent3"/>
              </a:buClr>
              <a:buFont typeface="Wingdings 2"/>
              <a:buChar char=""/>
              <a:defRPr/>
            </a:pPr>
            <a:r>
              <a:rPr lang="en-US" dirty="0" smtClean="0">
                <a:ea typeface="+mn-ea"/>
                <a:cs typeface="+mn-cs"/>
              </a:rPr>
              <a:t>I will believe the truth about myself </a:t>
            </a:r>
          </a:p>
          <a:p>
            <a:pPr marL="274320" indent="-274320" eaLnBrk="1" fontAlgn="auto" hangingPunct="1">
              <a:spcAft>
                <a:spcPts val="0"/>
              </a:spcAft>
              <a:buClr>
                <a:schemeClr val="accent3"/>
              </a:buClr>
              <a:buFont typeface="Wingdings 2"/>
              <a:buNone/>
              <a:defRPr/>
            </a:pPr>
            <a:r>
              <a:rPr lang="en-US" dirty="0" smtClean="0">
                <a:ea typeface="+mn-ea"/>
                <a:cs typeface="+mn-cs"/>
              </a:rPr>
              <a:t>      no matter how beautiful it is.</a:t>
            </a:r>
          </a:p>
          <a:p>
            <a:pPr marL="274320" indent="-274320" eaLnBrk="1" fontAlgn="auto" hangingPunct="1">
              <a:spcAft>
                <a:spcPts val="0"/>
              </a:spcAft>
              <a:buClr>
                <a:schemeClr val="accent3"/>
              </a:buClr>
              <a:buFont typeface="Wingdings 2"/>
              <a:buChar char=""/>
              <a:defRPr/>
            </a:pPr>
            <a:r>
              <a:rPr lang="en-US" dirty="0" smtClean="0">
                <a:ea typeface="+mn-ea"/>
                <a:cs typeface="+mn-cs"/>
              </a:rPr>
              <a:t>I believe in my personal power </a:t>
            </a:r>
          </a:p>
          <a:p>
            <a:pPr marL="274320" indent="-274320" eaLnBrk="1" fontAlgn="auto" hangingPunct="1">
              <a:spcAft>
                <a:spcPts val="0"/>
              </a:spcAft>
              <a:buClr>
                <a:schemeClr val="accent3"/>
              </a:buClr>
              <a:buFont typeface="Wingdings 2"/>
              <a:buNone/>
              <a:defRPr/>
            </a:pPr>
            <a:r>
              <a:rPr lang="en-US" dirty="0" smtClean="0">
                <a:ea typeface="+mn-ea"/>
                <a:cs typeface="+mn-cs"/>
              </a:rPr>
              <a:t>      to welcome my total self without harsh judgment.</a:t>
            </a:r>
          </a:p>
          <a:p>
            <a:pPr marL="274320" indent="-274320" eaLnBrk="1" fontAlgn="auto" hangingPunct="1">
              <a:spcAft>
                <a:spcPts val="0"/>
              </a:spcAft>
              <a:buClr>
                <a:schemeClr val="accent3"/>
              </a:buClr>
              <a:buFont typeface="Wingdings 2"/>
              <a:buChar char=""/>
              <a:defRPr/>
            </a:pPr>
            <a:r>
              <a:rPr lang="en-US" dirty="0" smtClean="0">
                <a:ea typeface="+mn-ea"/>
                <a:cs typeface="+mn-cs"/>
              </a:rPr>
              <a:t>I believe I have an amazing gift </a:t>
            </a:r>
          </a:p>
          <a:p>
            <a:pPr marL="274320" indent="-274320" eaLnBrk="1" fontAlgn="auto" hangingPunct="1">
              <a:spcAft>
                <a:spcPts val="0"/>
              </a:spcAft>
              <a:buClr>
                <a:schemeClr val="accent3"/>
              </a:buClr>
              <a:buFont typeface="Wingdings 2"/>
              <a:buNone/>
              <a:defRPr/>
            </a:pPr>
            <a:r>
              <a:rPr lang="en-US" dirty="0" smtClean="0">
                <a:ea typeface="+mn-ea"/>
                <a:cs typeface="+mn-cs"/>
              </a:rPr>
              <a:t>     to keep hope alive in the face of despair.</a:t>
            </a:r>
          </a:p>
          <a:p>
            <a:pPr marL="274320" indent="-274320" eaLnBrk="1" fontAlgn="auto" hangingPunct="1">
              <a:spcAft>
                <a:spcPts val="0"/>
              </a:spcAft>
              <a:buClr>
                <a:schemeClr val="accent3"/>
              </a:buClr>
              <a:buFont typeface="Wingdings 2"/>
              <a:buChar char=""/>
              <a:defRPr/>
            </a:pPr>
            <a:r>
              <a:rPr lang="en-US" dirty="0" smtClean="0">
                <a:ea typeface="+mn-ea"/>
                <a:cs typeface="+mn-cs"/>
              </a:rPr>
              <a:t>I believe I have the strength of will </a:t>
            </a:r>
          </a:p>
          <a:p>
            <a:pPr marL="274320" indent="-274320" eaLnBrk="1" fontAlgn="auto" hangingPunct="1">
              <a:spcAft>
                <a:spcPts val="0"/>
              </a:spcAft>
              <a:buClr>
                <a:schemeClr val="accent3"/>
              </a:buClr>
              <a:buFont typeface="Wingdings 2"/>
              <a:buNone/>
              <a:defRPr/>
            </a:pPr>
            <a:r>
              <a:rPr lang="en-US" dirty="0" smtClean="0">
                <a:ea typeface="+mn-ea"/>
                <a:cs typeface="+mn-cs"/>
              </a:rPr>
              <a:t>     to be at peace in a world of violence.</a:t>
            </a:r>
          </a:p>
          <a:p>
            <a:pPr marL="274320" indent="-274320" eaLnBrk="1" fontAlgn="auto" hangingPunct="1">
              <a:spcAft>
                <a:spcPts val="0"/>
              </a:spcAft>
              <a:buClr>
                <a:schemeClr val="accent3"/>
              </a:buClr>
              <a:buFont typeface="Wingdings 2"/>
              <a:buChar char=""/>
              <a:defRPr/>
            </a:pPr>
            <a:r>
              <a:rPr lang="en-US" dirty="0" smtClean="0">
                <a:ea typeface="+mn-ea"/>
                <a:cs typeface="+mn-cs"/>
              </a:rPr>
              <a:t>I believe in my miraculous capacity </a:t>
            </a:r>
          </a:p>
          <a:p>
            <a:pPr marL="274320" indent="-274320" eaLnBrk="1" fontAlgn="auto" hangingPunct="1">
              <a:spcAft>
                <a:spcPts val="0"/>
              </a:spcAft>
              <a:buClr>
                <a:schemeClr val="accent3"/>
              </a:buClr>
              <a:buFont typeface="Wingdings 2"/>
              <a:buNone/>
              <a:defRPr/>
            </a:pPr>
            <a:r>
              <a:rPr lang="en-US" dirty="0" smtClean="0">
                <a:ea typeface="+mn-ea"/>
                <a:cs typeface="+mn-cs"/>
              </a:rPr>
              <a:t>     for both giving and receiving love.</a:t>
            </a:r>
          </a:p>
          <a:p>
            <a:pPr marL="274320" indent="-274320" eaLnBrk="1" fontAlgn="auto" hangingPunct="1">
              <a:spcAft>
                <a:spcPts val="0"/>
              </a:spcAft>
              <a:buClr>
                <a:schemeClr val="accent3"/>
              </a:buClr>
              <a:buFont typeface="Wingdings 2"/>
              <a:buChar char=""/>
              <a:defRPr/>
            </a:pPr>
            <a:r>
              <a:rPr lang="en-US" dirty="0" smtClean="0">
                <a:ea typeface="+mn-ea"/>
                <a:cs typeface="+mn-cs"/>
              </a:rPr>
              <a:t>I will believe the truth about myself </a:t>
            </a:r>
          </a:p>
          <a:p>
            <a:pPr marL="274320" indent="-274320" eaLnBrk="1" fontAlgn="auto" hangingPunct="1">
              <a:spcAft>
                <a:spcPts val="0"/>
              </a:spcAft>
              <a:buClr>
                <a:schemeClr val="accent3"/>
              </a:buClr>
              <a:buFont typeface="Wingdings 2"/>
              <a:buNone/>
              <a:defRPr/>
            </a:pPr>
            <a:r>
              <a:rPr lang="en-US" dirty="0" smtClean="0">
                <a:ea typeface="+mn-ea"/>
                <a:cs typeface="+mn-cs"/>
              </a:rPr>
              <a:t>     no matter how beautiful it is.</a:t>
            </a:r>
          </a:p>
          <a:p>
            <a:pPr marL="274320" indent="-274320" eaLnBrk="1" fontAlgn="auto" hangingPunct="1">
              <a:spcAft>
                <a:spcPts val="0"/>
              </a:spcAft>
              <a:buClr>
                <a:schemeClr val="accent3"/>
              </a:buClr>
              <a:buFont typeface="Wingdings 2"/>
              <a:buNone/>
              <a:defRPr/>
            </a:pPr>
            <a:r>
              <a:rPr lang="en-US" dirty="0" smtClean="0">
                <a:ea typeface="+mn-ea"/>
                <a:cs typeface="+mn-cs"/>
              </a:rPr>
              <a:t>                                                (Macrina Wiederkehr)</a:t>
            </a:r>
            <a:endParaRPr lang="en-US" dirty="0">
              <a:ea typeface="+mn-ea"/>
              <a:cs typeface="+mn-cs"/>
            </a:endParaRPr>
          </a:p>
        </p:txBody>
      </p:sp>
    </p:spTree>
    <p:extLst>
      <p:ext uri="{BB962C8B-B14F-4D97-AF65-F5344CB8AC3E}">
        <p14:creationId xmlns:p14="http://schemas.microsoft.com/office/powerpoint/2010/main" val="27447349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594" b="-8594"/>
          <a:stretch/>
        </p:blipFill>
        <p:spPr>
          <a:xfrm>
            <a:off x="1993900" y="-365760"/>
            <a:ext cx="5417820" cy="7223760"/>
          </a:xfrm>
          <a:prstGeom prst="rect">
            <a:avLst/>
          </a:prstGeom>
        </p:spPr>
      </p:pic>
    </p:spTree>
    <p:extLst>
      <p:ext uri="{BB962C8B-B14F-4D97-AF65-F5344CB8AC3E}">
        <p14:creationId xmlns:p14="http://schemas.microsoft.com/office/powerpoint/2010/main" val="8601638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1464" t="-15848" r="-1464" b="-1520"/>
          <a:stretch/>
        </p:blipFill>
        <p:spPr bwMode="auto">
          <a:xfrm>
            <a:off x="2506027" y="-146346"/>
            <a:ext cx="4131945" cy="53675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31939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1"/>
          <p:cNvSpPr txBox="1">
            <a:spLocks noChangeArrowheads="1"/>
          </p:cNvSpPr>
          <p:nvPr/>
        </p:nvSpPr>
        <p:spPr bwMode="auto">
          <a:xfrm>
            <a:off x="1219200" y="1066800"/>
            <a:ext cx="783635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t>Compassion </a:t>
            </a:r>
            <a:r>
              <a:rPr lang="en-US" sz="2800" b="1" dirty="0"/>
              <a:t>fatigue =  the stress and strain </a:t>
            </a:r>
          </a:p>
          <a:p>
            <a:pPr eaLnBrk="1" hangingPunct="1"/>
            <a:r>
              <a:rPr lang="en-US" sz="2800" b="1" dirty="0"/>
              <a:t>due to caring for others who suffer </a:t>
            </a:r>
            <a:endParaRPr lang="en-US" sz="2800" b="1" dirty="0" smtClean="0"/>
          </a:p>
          <a:p>
            <a:pPr eaLnBrk="1" hangingPunct="1"/>
            <a:endParaRPr lang="en-US" sz="2800" b="1" dirty="0"/>
          </a:p>
          <a:p>
            <a:pPr eaLnBrk="1" hangingPunct="1"/>
            <a:r>
              <a:rPr lang="en-US" sz="2800" b="1" dirty="0"/>
              <a:t>Burnout =  daily stress and strain from being</a:t>
            </a:r>
          </a:p>
          <a:p>
            <a:pPr eaLnBrk="1" hangingPunct="1"/>
            <a:r>
              <a:rPr lang="en-US" sz="2800" b="1" dirty="0" smtClean="0"/>
              <a:t>overworked </a:t>
            </a:r>
            <a:r>
              <a:rPr lang="en-US" sz="2800" b="1" dirty="0"/>
              <a:t>in any aspect of life </a:t>
            </a:r>
          </a:p>
          <a:p>
            <a:pPr eaLnBrk="1" hangingPunct="1"/>
            <a:endParaRPr lang="en-US" dirty="0"/>
          </a:p>
          <a:p>
            <a:pPr eaLnBrk="1" hangingPunct="1"/>
            <a:endParaRPr lang="en-US" dirty="0"/>
          </a:p>
          <a:p>
            <a:pPr eaLnBrk="1" hangingPunct="1"/>
            <a:r>
              <a:rPr lang="en-US" dirty="0"/>
              <a:t>(Christopher Germer)</a:t>
            </a:r>
          </a:p>
        </p:txBody>
      </p:sp>
    </p:spTree>
    <p:extLst>
      <p:ext uri="{BB962C8B-B14F-4D97-AF65-F5344CB8AC3E}">
        <p14:creationId xmlns:p14="http://schemas.microsoft.com/office/powerpoint/2010/main" val="24018027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3180" y="1942088"/>
            <a:ext cx="6852232" cy="2431435"/>
          </a:xfrm>
          <a:prstGeom prst="rect">
            <a:avLst/>
          </a:prstGeom>
          <a:noFill/>
        </p:spPr>
        <p:txBody>
          <a:bodyPr wrap="square" rtlCol="0">
            <a:spAutoFit/>
          </a:bodyPr>
          <a:lstStyle/>
          <a:p>
            <a:r>
              <a:rPr lang="en-US" sz="3200" b="1" dirty="0" smtClean="0">
                <a:latin typeface="Arial"/>
                <a:cs typeface="Arial"/>
              </a:rPr>
              <a:t>When you sleep next to the cemetery, you can’t cry for everyone who dies.</a:t>
            </a:r>
          </a:p>
          <a:p>
            <a:endParaRPr lang="en-US" sz="3200" b="1" dirty="0">
              <a:latin typeface="Arial"/>
              <a:cs typeface="Arial"/>
            </a:endParaRPr>
          </a:p>
          <a:p>
            <a:r>
              <a:rPr lang="en-US" sz="2400" b="1" dirty="0" smtClean="0">
                <a:latin typeface="Arial"/>
                <a:cs typeface="Arial"/>
              </a:rPr>
              <a:t>~ Russian proverb</a:t>
            </a:r>
            <a:endParaRPr lang="en-US" sz="2400" b="1" dirty="0">
              <a:latin typeface="Arial"/>
              <a:cs typeface="Arial"/>
            </a:endParaRPr>
          </a:p>
        </p:txBody>
      </p:sp>
    </p:spTree>
    <p:extLst>
      <p:ext uri="{BB962C8B-B14F-4D97-AF65-F5344CB8AC3E}">
        <p14:creationId xmlns:p14="http://schemas.microsoft.com/office/powerpoint/2010/main" val="31889065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1"/>
          <p:cNvSpPr txBox="1">
            <a:spLocks noChangeArrowheads="1"/>
          </p:cNvSpPr>
          <p:nvPr/>
        </p:nvSpPr>
        <p:spPr bwMode="auto">
          <a:xfrm>
            <a:off x="1269935" y="1139110"/>
            <a:ext cx="806782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t>“an </a:t>
            </a:r>
            <a:r>
              <a:rPr lang="en-US" sz="2800" b="1" dirty="0" err="1"/>
              <a:t>empath</a:t>
            </a:r>
            <a:r>
              <a:rPr lang="en-US" sz="2800" b="1" dirty="0"/>
              <a:t>”</a:t>
            </a:r>
          </a:p>
          <a:p>
            <a:pPr eaLnBrk="1" hangingPunct="1"/>
            <a:endParaRPr lang="en-US" sz="2800" b="1" dirty="0"/>
          </a:p>
          <a:p>
            <a:pPr eaLnBrk="1" hangingPunct="1"/>
            <a:r>
              <a:rPr lang="en-US" sz="2800" b="1" dirty="0"/>
              <a:t>Overly emotes, takes on emotions of others</a:t>
            </a:r>
          </a:p>
          <a:p>
            <a:pPr eaLnBrk="1" hangingPunct="1"/>
            <a:r>
              <a:rPr lang="en-US" sz="2800" b="1" dirty="0"/>
              <a:t>Becomes the focus of attention</a:t>
            </a:r>
          </a:p>
          <a:p>
            <a:pPr eaLnBrk="1" hangingPunct="1"/>
            <a:r>
              <a:rPr lang="en-US" sz="2800" b="1" dirty="0"/>
              <a:t>Cannot have objectivity</a:t>
            </a:r>
          </a:p>
          <a:p>
            <a:pPr eaLnBrk="1" hangingPunct="1"/>
            <a:r>
              <a:rPr lang="en-US" sz="2800" b="1" dirty="0"/>
              <a:t>Loss of boundaries (emotional, social…)</a:t>
            </a:r>
          </a:p>
          <a:p>
            <a:pPr eaLnBrk="1" hangingPunct="1"/>
            <a:endParaRPr lang="en-US" dirty="0"/>
          </a:p>
          <a:p>
            <a:pPr eaLnBrk="1" hangingPunct="1"/>
            <a:r>
              <a:rPr lang="en-US" dirty="0"/>
              <a:t>Karla McLaren, </a:t>
            </a:r>
            <a:r>
              <a:rPr lang="en-US" i="1" dirty="0"/>
              <a:t>The Art of Empathy</a:t>
            </a:r>
          </a:p>
        </p:txBody>
      </p:sp>
    </p:spTree>
    <p:extLst>
      <p:ext uri="{BB962C8B-B14F-4D97-AF65-F5344CB8AC3E}">
        <p14:creationId xmlns:p14="http://schemas.microsoft.com/office/powerpoint/2010/main" val="2321725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p:cNvSpPr txBox="1">
            <a:spLocks noChangeArrowheads="1"/>
          </p:cNvSpPr>
          <p:nvPr/>
        </p:nvSpPr>
        <p:spPr bwMode="auto">
          <a:xfrm>
            <a:off x="1846263" y="1519238"/>
            <a:ext cx="577215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a:cs typeface="Arial" charset="0"/>
              </a:rPr>
              <a:t>Conscious complaining</a:t>
            </a:r>
          </a:p>
          <a:p>
            <a:pPr eaLnBrk="1" hangingPunct="1"/>
            <a:endParaRPr lang="en-US" sz="1800">
              <a:latin typeface="Candara" charset="0"/>
            </a:endParaRPr>
          </a:p>
          <a:p>
            <a:pPr eaLnBrk="1" hangingPunct="1"/>
            <a:r>
              <a:rPr lang="en-US" sz="3200">
                <a:latin typeface="Candara" charset="0"/>
              </a:rPr>
              <a:t>“a quick lube for your soul”</a:t>
            </a:r>
          </a:p>
          <a:p>
            <a:pPr eaLnBrk="1" hangingPunct="1"/>
            <a:endParaRPr lang="en-US" sz="3200">
              <a:latin typeface="Candara" charset="0"/>
            </a:endParaRPr>
          </a:p>
          <a:p>
            <a:pPr eaLnBrk="1" hangingPunct="1"/>
            <a:endParaRPr lang="en-US" sz="3200">
              <a:latin typeface="Candara" charset="0"/>
            </a:endParaRPr>
          </a:p>
          <a:p>
            <a:pPr eaLnBrk="1" hangingPunct="1"/>
            <a:endParaRPr lang="en-US" sz="1800">
              <a:latin typeface="Candara" charset="0"/>
            </a:endParaRPr>
          </a:p>
          <a:p>
            <a:pPr eaLnBrk="1" hangingPunct="1"/>
            <a:r>
              <a:rPr lang="en-US">
                <a:latin typeface="Candara" charset="0"/>
              </a:rPr>
              <a:t>Karla McLaren, </a:t>
            </a:r>
            <a:r>
              <a:rPr lang="en-US" i="1">
                <a:latin typeface="Candara" charset="0"/>
              </a:rPr>
              <a:t>Empathy</a:t>
            </a:r>
            <a:endParaRPr lang="en-US">
              <a:latin typeface="Candara" charset="0"/>
            </a:endParaRPr>
          </a:p>
          <a:p>
            <a:pPr eaLnBrk="1" hangingPunct="1"/>
            <a:endParaRPr lang="en-US" sz="1800">
              <a:latin typeface="Candara" charset="0"/>
            </a:endParaRPr>
          </a:p>
          <a:p>
            <a:pPr eaLnBrk="1" hangingPunct="1"/>
            <a:endParaRPr lang="en-US" sz="1800">
              <a:latin typeface="Candara" charset="0"/>
            </a:endParaRPr>
          </a:p>
          <a:p>
            <a:pPr eaLnBrk="1" hangingPunct="1"/>
            <a:endParaRPr lang="en-US" sz="1800">
              <a:latin typeface="Candara" charset="0"/>
            </a:endParaRPr>
          </a:p>
        </p:txBody>
      </p:sp>
    </p:spTree>
    <p:extLst>
      <p:ext uri="{BB962C8B-B14F-4D97-AF65-F5344CB8AC3E}">
        <p14:creationId xmlns:p14="http://schemas.microsoft.com/office/powerpoint/2010/main" val="25587811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1"/>
          <p:cNvSpPr txBox="1">
            <a:spLocks noChangeArrowheads="1"/>
          </p:cNvSpPr>
          <p:nvPr/>
        </p:nvSpPr>
        <p:spPr bwMode="auto">
          <a:xfrm>
            <a:off x="609600" y="1600200"/>
            <a:ext cx="91900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If I come to you in pain and you end up with the same pain</a:t>
            </a:r>
          </a:p>
          <a:p>
            <a:pPr eaLnBrk="1" hangingPunct="1"/>
            <a:r>
              <a:rPr lang="en-US" dirty="0"/>
              <a:t>all we have done is add to the world’s suffering….I want </a:t>
            </a:r>
          </a:p>
          <a:p>
            <a:pPr eaLnBrk="1" hangingPunct="1"/>
            <a:r>
              <a:rPr lang="en-US" dirty="0"/>
              <a:t>you to understand my pain, to respond to it deeply, </a:t>
            </a:r>
          </a:p>
          <a:p>
            <a:pPr eaLnBrk="1" hangingPunct="1"/>
            <a:r>
              <a:rPr lang="en-US" dirty="0"/>
              <a:t>but not take it on yourself. I want you to help me see what</a:t>
            </a:r>
          </a:p>
          <a:p>
            <a:pPr eaLnBrk="1" hangingPunct="1"/>
            <a:r>
              <a:rPr lang="en-US" dirty="0"/>
              <a:t>you see and what I cannot see…  Mirror my experience,</a:t>
            </a:r>
          </a:p>
          <a:p>
            <a:pPr eaLnBrk="1" hangingPunct="1"/>
            <a:r>
              <a:rPr lang="en-US" dirty="0"/>
              <a:t>but don’t embrace it as your own.</a:t>
            </a:r>
          </a:p>
          <a:p>
            <a:pPr eaLnBrk="1" hangingPunct="1"/>
            <a:endParaRPr lang="en-US" dirty="0"/>
          </a:p>
          <a:p>
            <a:pPr eaLnBrk="1" hangingPunct="1"/>
            <a:r>
              <a:rPr lang="en-US" dirty="0"/>
              <a:t>~ Rabbi Rami Shapiro</a:t>
            </a:r>
          </a:p>
          <a:p>
            <a:pPr eaLnBrk="1" hangingPunct="1"/>
            <a:endParaRPr lang="en-US" dirty="0"/>
          </a:p>
        </p:txBody>
      </p:sp>
    </p:spTree>
    <p:extLst>
      <p:ext uri="{BB962C8B-B14F-4D97-AF65-F5344CB8AC3E}">
        <p14:creationId xmlns:p14="http://schemas.microsoft.com/office/powerpoint/2010/main" val="33750063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1"/>
          <p:cNvSpPr txBox="1">
            <a:spLocks noChangeArrowheads="1"/>
          </p:cNvSpPr>
          <p:nvPr/>
        </p:nvSpPr>
        <p:spPr bwMode="auto">
          <a:xfrm>
            <a:off x="990600" y="1905000"/>
            <a:ext cx="9144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“attachment fatigue</a:t>
            </a:r>
            <a:r>
              <a:rPr lang="en-US"/>
              <a:t>… </a:t>
            </a:r>
          </a:p>
          <a:p>
            <a:pPr eaLnBrk="1" hangingPunct="1"/>
            <a:r>
              <a:rPr lang="en-US"/>
              <a:t> </a:t>
            </a:r>
          </a:p>
          <a:p>
            <a:pPr eaLnBrk="1" hangingPunct="1"/>
            <a:r>
              <a:rPr lang="en-US"/>
              <a:t>“We wear ourselves out </a:t>
            </a:r>
          </a:p>
          <a:p>
            <a:pPr eaLnBrk="1" hangingPunct="1"/>
            <a:r>
              <a:rPr lang="en-US"/>
              <a:t>when we’re attached to the outcome</a:t>
            </a:r>
          </a:p>
          <a:p>
            <a:pPr eaLnBrk="1" hangingPunct="1"/>
            <a:r>
              <a:rPr lang="en-US"/>
              <a:t>of our hard work, such as the success or recognition.”</a:t>
            </a:r>
          </a:p>
          <a:p>
            <a:pPr eaLnBrk="1" hangingPunct="1"/>
            <a:endParaRPr lang="en-US"/>
          </a:p>
          <a:p>
            <a:pPr eaLnBrk="1" hangingPunct="1"/>
            <a:r>
              <a:rPr lang="en-US" sz="1800"/>
              <a:t>~ Christopher Germer</a:t>
            </a:r>
          </a:p>
        </p:txBody>
      </p:sp>
    </p:spTree>
    <p:extLst>
      <p:ext uri="{BB962C8B-B14F-4D97-AF65-F5344CB8AC3E}">
        <p14:creationId xmlns:p14="http://schemas.microsoft.com/office/powerpoint/2010/main" val="9557439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TotalTime>
  <Words>579</Words>
  <Application>Microsoft Macintosh PowerPoint</Application>
  <PresentationFormat>On-screen Show (4:3)</PresentationFormat>
  <Paragraphs>110</Paragraphs>
  <Slides>16</Slides>
  <Notes>3</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Caring for Self</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Rupp</dc:creator>
  <cp:lastModifiedBy>Joyce Rupp</cp:lastModifiedBy>
  <cp:revision>11</cp:revision>
  <dcterms:created xsi:type="dcterms:W3CDTF">2018-06-26T16:39:52Z</dcterms:created>
  <dcterms:modified xsi:type="dcterms:W3CDTF">2018-07-19T16:59:15Z</dcterms:modified>
</cp:coreProperties>
</file>